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Lst>
  <p:sldSz cx="18288000" cy="10287000"/>
  <p:notesSz cx="6858000" cy="9144000"/>
  <p:embeddedFontLst>
    <p:embeddedFont>
      <p:font typeface="Arimo Bold" panose="020B0704020202020204" pitchFamily="34" charset="0"/>
      <p:regular r:id="rId36"/>
      <p:bold r:id="rId37"/>
    </p:embeddedFont>
    <p:embeddedFont>
      <p:font typeface="Calibri" panose="020F0502020204030204" pitchFamily="34" charset="0"/>
      <p:regular r:id="rId38"/>
      <p:bold r:id="rId39"/>
      <p:italic r:id="rId40"/>
      <p:boldItalic r:id="rId41"/>
    </p:embeddedFont>
    <p:embeddedFont>
      <p:font typeface="Montserrat" pitchFamily="2" charset="77"/>
      <p:regular r:id="rId42"/>
      <p:bold r:id="rId43"/>
      <p:italic r:id="rId44"/>
      <p:boldItalic r:id="rId45"/>
    </p:embeddedFont>
    <p:embeddedFont>
      <p:font typeface="Montserrat Bold" pitchFamily="2" charset="77"/>
      <p:regular r:id="rId46"/>
      <p:bold r:id="rId47"/>
    </p:embeddedFont>
    <p:embeddedFont>
      <p:font typeface="Open Sans" panose="020B0606030504020204" pitchFamily="34" charset="0"/>
      <p:regular r:id="rId48"/>
      <p:bold r:id="rId49"/>
      <p:italic r:id="rId50"/>
      <p:boldItalic r:id="rId51"/>
    </p:embeddedFont>
    <p:embeddedFont>
      <p:font typeface="Open Sans Bold" panose="020B0806030504020204" pitchFamily="34" charset="0"/>
      <p:regular r:id="rId52"/>
      <p:bold r:id="rId53"/>
    </p:embeddedFont>
    <p:embeddedFont>
      <p:font typeface="Telegraf" pitchFamily="2" charset="77"/>
      <p:regular r:id="rId54"/>
    </p:embeddedFont>
    <p:embeddedFont>
      <p:font typeface="Telegraf Bold" pitchFamily="2" charset="77"/>
      <p:regular r:id="rId55"/>
      <p:bold r:id="rId5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6" autoAdjust="0"/>
    <p:restoredTop sz="94653" autoAdjust="0"/>
  </p:normalViewPr>
  <p:slideViewPr>
    <p:cSldViewPr>
      <p:cViewPr varScale="1">
        <p:scale>
          <a:sx n="96" d="100"/>
          <a:sy n="96" d="100"/>
        </p:scale>
        <p:origin x="184" y="2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svg>
</file>

<file path=ppt/media/image2.png>
</file>

<file path=ppt/media/image3.sv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4/16/24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42934" y="3352422"/>
            <a:ext cx="5926185" cy="6934578"/>
            <a:chOff x="0" y="0"/>
            <a:chExt cx="1560806" cy="1826391"/>
          </a:xfrm>
        </p:grpSpPr>
        <p:sp>
          <p:nvSpPr>
            <p:cNvPr id="3" name="Freeform 3"/>
            <p:cNvSpPr/>
            <p:nvPr/>
          </p:nvSpPr>
          <p:spPr>
            <a:xfrm>
              <a:off x="0" y="0"/>
              <a:ext cx="1560806" cy="1826391"/>
            </a:xfrm>
            <a:custGeom>
              <a:avLst/>
              <a:gdLst/>
              <a:ahLst/>
              <a:cxnLst/>
              <a:rect l="l" t="t" r="r" b="b"/>
              <a:pathLst>
                <a:path w="1560806" h="1826391">
                  <a:moveTo>
                    <a:pt x="0" y="0"/>
                  </a:moveTo>
                  <a:lnTo>
                    <a:pt x="1560806" y="0"/>
                  </a:lnTo>
                  <a:lnTo>
                    <a:pt x="1560806" y="1826391"/>
                  </a:lnTo>
                  <a:lnTo>
                    <a:pt x="0" y="1826391"/>
                  </a:lnTo>
                  <a:close/>
                </a:path>
              </a:pathLst>
            </a:custGeom>
            <a:solidFill>
              <a:srgbClr val="D9D9D9"/>
            </a:solidFill>
          </p:spPr>
          <p:txBody>
            <a:bodyPr/>
            <a:lstStyle/>
            <a:p>
              <a:endParaRPr lang="en-US"/>
            </a:p>
          </p:txBody>
        </p:sp>
        <p:sp>
          <p:nvSpPr>
            <p:cNvPr id="4" name="TextBox 4"/>
            <p:cNvSpPr txBox="1"/>
            <p:nvPr/>
          </p:nvSpPr>
          <p:spPr>
            <a:xfrm>
              <a:off x="0" y="-38100"/>
              <a:ext cx="1560806" cy="1864491"/>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0" y="3352422"/>
            <a:ext cx="13546268" cy="8429142"/>
            <a:chOff x="0" y="0"/>
            <a:chExt cx="3567741" cy="2220021"/>
          </a:xfrm>
        </p:grpSpPr>
        <p:sp>
          <p:nvSpPr>
            <p:cNvPr id="6" name="Freeform 6"/>
            <p:cNvSpPr/>
            <p:nvPr/>
          </p:nvSpPr>
          <p:spPr>
            <a:xfrm>
              <a:off x="0" y="0"/>
              <a:ext cx="3567741" cy="2220021"/>
            </a:xfrm>
            <a:custGeom>
              <a:avLst/>
              <a:gdLst/>
              <a:ahLst/>
              <a:cxnLst/>
              <a:rect l="l" t="t" r="r" b="b"/>
              <a:pathLst>
                <a:path w="3567741" h="2220021">
                  <a:moveTo>
                    <a:pt x="0" y="0"/>
                  </a:moveTo>
                  <a:lnTo>
                    <a:pt x="3567741" y="0"/>
                  </a:lnTo>
                  <a:lnTo>
                    <a:pt x="3567741" y="2220021"/>
                  </a:lnTo>
                  <a:lnTo>
                    <a:pt x="0" y="2220021"/>
                  </a:lnTo>
                  <a:close/>
                </a:path>
              </a:pathLst>
            </a:custGeom>
            <a:solidFill>
              <a:srgbClr val="004AAD"/>
            </a:solidFill>
          </p:spPr>
          <p:txBody>
            <a:bodyPr/>
            <a:lstStyle/>
            <a:p>
              <a:endParaRPr lang="en-US"/>
            </a:p>
          </p:txBody>
        </p:sp>
        <p:sp>
          <p:nvSpPr>
            <p:cNvPr id="7" name="TextBox 7"/>
            <p:cNvSpPr txBox="1"/>
            <p:nvPr/>
          </p:nvSpPr>
          <p:spPr>
            <a:xfrm>
              <a:off x="0" y="-38100"/>
              <a:ext cx="3567741" cy="2258121"/>
            </a:xfrm>
            <a:prstGeom prst="rect">
              <a:avLst/>
            </a:prstGeom>
          </p:spPr>
          <p:txBody>
            <a:bodyPr lIns="50800" tIns="50800" rIns="50800" bIns="50800" rtlCol="0" anchor="ctr"/>
            <a:lstStyle/>
            <a:p>
              <a:pPr algn="ctr">
                <a:lnSpc>
                  <a:spcPts val="2659"/>
                </a:lnSpc>
                <a:spcBef>
                  <a:spcPct val="0"/>
                </a:spcBef>
              </a:pPr>
              <a:endParaRPr/>
            </a:p>
          </p:txBody>
        </p:sp>
      </p:grpSp>
      <p:sp>
        <p:nvSpPr>
          <p:cNvPr id="8" name="AutoShape 8"/>
          <p:cNvSpPr/>
          <p:nvPr/>
        </p:nvSpPr>
        <p:spPr>
          <a:xfrm>
            <a:off x="14666942" y="8544928"/>
            <a:ext cx="2592358" cy="0"/>
          </a:xfrm>
          <a:prstGeom prst="line">
            <a:avLst/>
          </a:prstGeom>
          <a:ln w="47625" cap="rnd">
            <a:solidFill>
              <a:srgbClr val="000000"/>
            </a:solidFill>
            <a:prstDash val="solid"/>
            <a:headEnd type="none" w="sm" len="sm"/>
            <a:tailEnd type="arrow" w="med" len="sm"/>
          </a:ln>
        </p:spPr>
        <p:txBody>
          <a:bodyPr/>
          <a:lstStyle/>
          <a:p>
            <a:endParaRPr lang="en-US"/>
          </a:p>
        </p:txBody>
      </p:sp>
      <p:grpSp>
        <p:nvGrpSpPr>
          <p:cNvPr id="9" name="Group 9"/>
          <p:cNvGrpSpPr/>
          <p:nvPr/>
        </p:nvGrpSpPr>
        <p:grpSpPr>
          <a:xfrm>
            <a:off x="1339965" y="7506104"/>
            <a:ext cx="6902760" cy="1291298"/>
            <a:chOff x="0" y="0"/>
            <a:chExt cx="1519554" cy="284263"/>
          </a:xfrm>
        </p:grpSpPr>
        <p:sp>
          <p:nvSpPr>
            <p:cNvPr id="10" name="Freeform 10"/>
            <p:cNvSpPr/>
            <p:nvPr/>
          </p:nvSpPr>
          <p:spPr>
            <a:xfrm>
              <a:off x="0" y="0"/>
              <a:ext cx="1519554" cy="284263"/>
            </a:xfrm>
            <a:custGeom>
              <a:avLst/>
              <a:gdLst/>
              <a:ahLst/>
              <a:cxnLst/>
              <a:rect l="l" t="t" r="r" b="b"/>
              <a:pathLst>
                <a:path w="1519554" h="284263">
                  <a:moveTo>
                    <a:pt x="33647" y="0"/>
                  </a:moveTo>
                  <a:lnTo>
                    <a:pt x="1485907" y="0"/>
                  </a:lnTo>
                  <a:cubicBezTo>
                    <a:pt x="1504489" y="0"/>
                    <a:pt x="1519554" y="15064"/>
                    <a:pt x="1519554" y="33647"/>
                  </a:cubicBezTo>
                  <a:lnTo>
                    <a:pt x="1519554" y="250616"/>
                  </a:lnTo>
                  <a:cubicBezTo>
                    <a:pt x="1519554" y="259539"/>
                    <a:pt x="1516009" y="268098"/>
                    <a:pt x="1509699" y="274408"/>
                  </a:cubicBezTo>
                  <a:cubicBezTo>
                    <a:pt x="1503389" y="280718"/>
                    <a:pt x="1494830" y="284263"/>
                    <a:pt x="1485907" y="284263"/>
                  </a:cubicBezTo>
                  <a:lnTo>
                    <a:pt x="33647" y="284263"/>
                  </a:lnTo>
                  <a:cubicBezTo>
                    <a:pt x="24723" y="284263"/>
                    <a:pt x="16165" y="280718"/>
                    <a:pt x="9855" y="274408"/>
                  </a:cubicBezTo>
                  <a:cubicBezTo>
                    <a:pt x="3545" y="268098"/>
                    <a:pt x="0" y="259539"/>
                    <a:pt x="0" y="250616"/>
                  </a:cubicBezTo>
                  <a:lnTo>
                    <a:pt x="0" y="33647"/>
                  </a:lnTo>
                  <a:cubicBezTo>
                    <a:pt x="0" y="24723"/>
                    <a:pt x="3545" y="16165"/>
                    <a:pt x="9855" y="9855"/>
                  </a:cubicBezTo>
                  <a:cubicBezTo>
                    <a:pt x="16165" y="3545"/>
                    <a:pt x="24723" y="0"/>
                    <a:pt x="33647" y="0"/>
                  </a:cubicBezTo>
                  <a:close/>
                </a:path>
              </a:pathLst>
            </a:custGeom>
            <a:solidFill>
              <a:srgbClr val="FF914D"/>
            </a:solidFill>
          </p:spPr>
          <p:txBody>
            <a:bodyPr/>
            <a:lstStyle/>
            <a:p>
              <a:endParaRPr lang="en-US"/>
            </a:p>
          </p:txBody>
        </p:sp>
        <p:sp>
          <p:nvSpPr>
            <p:cNvPr id="11" name="TextBox 11"/>
            <p:cNvSpPr txBox="1"/>
            <p:nvPr/>
          </p:nvSpPr>
          <p:spPr>
            <a:xfrm>
              <a:off x="0" y="-19050"/>
              <a:ext cx="1519554" cy="303313"/>
            </a:xfrm>
            <a:prstGeom prst="rect">
              <a:avLst/>
            </a:prstGeom>
          </p:spPr>
          <p:txBody>
            <a:bodyPr lIns="50800" tIns="50800" rIns="50800" bIns="50800" rtlCol="0" anchor="ctr"/>
            <a:lstStyle/>
            <a:p>
              <a:pPr algn="ctr">
                <a:lnSpc>
                  <a:spcPts val="2560"/>
                </a:lnSpc>
              </a:pPr>
              <a:endParaRPr/>
            </a:p>
          </p:txBody>
        </p:sp>
      </p:grpSp>
      <p:sp>
        <p:nvSpPr>
          <p:cNvPr id="12" name="Freeform 12"/>
          <p:cNvSpPr/>
          <p:nvPr/>
        </p:nvSpPr>
        <p:spPr>
          <a:xfrm>
            <a:off x="7109520" y="-10228"/>
            <a:ext cx="11178480" cy="3352422"/>
          </a:xfrm>
          <a:custGeom>
            <a:avLst/>
            <a:gdLst/>
            <a:ahLst/>
            <a:cxnLst/>
            <a:rect l="l" t="t" r="r" b="b"/>
            <a:pathLst>
              <a:path w="11178480" h="3352422">
                <a:moveTo>
                  <a:pt x="0" y="0"/>
                </a:moveTo>
                <a:lnTo>
                  <a:pt x="11178480" y="0"/>
                </a:lnTo>
                <a:lnTo>
                  <a:pt x="11178480" y="3352423"/>
                </a:lnTo>
                <a:lnTo>
                  <a:pt x="0" y="3352423"/>
                </a:lnTo>
                <a:lnTo>
                  <a:pt x="0" y="0"/>
                </a:lnTo>
                <a:close/>
              </a:path>
            </a:pathLst>
          </a:custGeom>
          <a:blipFill>
            <a:blip r:embed="rId2"/>
            <a:stretch>
              <a:fillRect t="-18280" b="-103877"/>
            </a:stretch>
          </a:blipFill>
        </p:spPr>
        <p:txBody>
          <a:bodyPr/>
          <a:lstStyle/>
          <a:p>
            <a:endParaRPr lang="en-US"/>
          </a:p>
        </p:txBody>
      </p:sp>
      <p:sp>
        <p:nvSpPr>
          <p:cNvPr id="13" name="TextBox 13"/>
          <p:cNvSpPr txBox="1"/>
          <p:nvPr/>
        </p:nvSpPr>
        <p:spPr>
          <a:xfrm>
            <a:off x="1339965" y="4956321"/>
            <a:ext cx="12614896" cy="1785961"/>
          </a:xfrm>
          <a:prstGeom prst="rect">
            <a:avLst/>
          </a:prstGeom>
        </p:spPr>
        <p:txBody>
          <a:bodyPr lIns="0" tIns="0" rIns="0" bIns="0" rtlCol="0" anchor="t">
            <a:spAutoFit/>
          </a:bodyPr>
          <a:lstStyle/>
          <a:p>
            <a:pPr>
              <a:lnSpc>
                <a:spcPts val="13741"/>
              </a:lnSpc>
            </a:pPr>
            <a:r>
              <a:rPr lang="en-US" sz="12492">
                <a:solidFill>
                  <a:srgbClr val="FFFFFF"/>
                </a:solidFill>
                <a:latin typeface="Montserrat Bold"/>
              </a:rPr>
              <a:t>BÁO CÁO</a:t>
            </a:r>
          </a:p>
        </p:txBody>
      </p:sp>
      <p:sp>
        <p:nvSpPr>
          <p:cNvPr id="14" name="TextBox 14"/>
          <p:cNvSpPr txBox="1"/>
          <p:nvPr/>
        </p:nvSpPr>
        <p:spPr>
          <a:xfrm>
            <a:off x="4518454" y="7862958"/>
            <a:ext cx="3576125" cy="585073"/>
          </a:xfrm>
          <a:prstGeom prst="rect">
            <a:avLst/>
          </a:prstGeom>
        </p:spPr>
        <p:txBody>
          <a:bodyPr lIns="0" tIns="0" rIns="0" bIns="0" rtlCol="0" anchor="t">
            <a:spAutoFit/>
          </a:bodyPr>
          <a:lstStyle/>
          <a:p>
            <a:pPr>
              <a:lnSpc>
                <a:spcPts val="4307"/>
              </a:lnSpc>
            </a:pPr>
            <a:r>
              <a:rPr lang="en-US" sz="3589">
                <a:solidFill>
                  <a:srgbClr val="FFFFFF"/>
                </a:solidFill>
                <a:latin typeface="Telegraf Bold"/>
              </a:rPr>
              <a:t>Finsight</a:t>
            </a:r>
          </a:p>
        </p:txBody>
      </p:sp>
      <p:sp>
        <p:nvSpPr>
          <p:cNvPr id="15" name="TextBox 15"/>
          <p:cNvSpPr txBox="1"/>
          <p:nvPr/>
        </p:nvSpPr>
        <p:spPr>
          <a:xfrm>
            <a:off x="1909227" y="7923836"/>
            <a:ext cx="3081731" cy="444437"/>
          </a:xfrm>
          <a:prstGeom prst="rect">
            <a:avLst/>
          </a:prstGeom>
        </p:spPr>
        <p:txBody>
          <a:bodyPr lIns="0" tIns="0" rIns="0" bIns="0" rtlCol="0" anchor="t">
            <a:spAutoFit/>
          </a:bodyPr>
          <a:lstStyle/>
          <a:p>
            <a:pPr>
              <a:lnSpc>
                <a:spcPts val="3589"/>
              </a:lnSpc>
            </a:pPr>
            <a:r>
              <a:rPr lang="en-US" sz="2991">
                <a:solidFill>
                  <a:srgbClr val="FFFFFF"/>
                </a:solidFill>
                <a:latin typeface="Montserrat"/>
              </a:rPr>
              <a:t>Trình bày bởi</a:t>
            </a:r>
          </a:p>
        </p:txBody>
      </p:sp>
      <p:grpSp>
        <p:nvGrpSpPr>
          <p:cNvPr id="16" name="Group 16"/>
          <p:cNvGrpSpPr/>
          <p:nvPr/>
        </p:nvGrpSpPr>
        <p:grpSpPr>
          <a:xfrm>
            <a:off x="1339965" y="1218794"/>
            <a:ext cx="4455006" cy="894379"/>
            <a:chOff x="0" y="0"/>
            <a:chExt cx="5940009" cy="1192505"/>
          </a:xfrm>
        </p:grpSpPr>
        <p:sp>
          <p:nvSpPr>
            <p:cNvPr id="17" name="Freeform 17"/>
            <p:cNvSpPr/>
            <p:nvPr/>
          </p:nvSpPr>
          <p:spPr>
            <a:xfrm>
              <a:off x="0" y="0"/>
              <a:ext cx="1141823" cy="1192505"/>
            </a:xfrm>
            <a:custGeom>
              <a:avLst/>
              <a:gdLst/>
              <a:ahLst/>
              <a:cxnLst/>
              <a:rect l="l" t="t" r="r" b="b"/>
              <a:pathLst>
                <a:path w="1141823" h="1192505">
                  <a:moveTo>
                    <a:pt x="0" y="0"/>
                  </a:moveTo>
                  <a:lnTo>
                    <a:pt x="1141823" y="0"/>
                  </a:lnTo>
                  <a:lnTo>
                    <a:pt x="1141823" y="1192505"/>
                  </a:lnTo>
                  <a:lnTo>
                    <a:pt x="0" y="119250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8" name="TextBox 18"/>
            <p:cNvSpPr txBox="1"/>
            <p:nvPr/>
          </p:nvSpPr>
          <p:spPr>
            <a:xfrm>
              <a:off x="1494498" y="-38100"/>
              <a:ext cx="4445510" cy="796904"/>
            </a:xfrm>
            <a:prstGeom prst="rect">
              <a:avLst/>
            </a:prstGeom>
          </p:spPr>
          <p:txBody>
            <a:bodyPr lIns="0" tIns="0" rIns="0" bIns="0" rtlCol="0" anchor="t">
              <a:spAutoFit/>
            </a:bodyPr>
            <a:lstStyle/>
            <a:p>
              <a:pPr>
                <a:lnSpc>
                  <a:spcPts val="4481"/>
                </a:lnSpc>
              </a:pPr>
              <a:r>
                <a:rPr lang="en-US" sz="3734">
                  <a:solidFill>
                    <a:srgbClr val="000000"/>
                  </a:solidFill>
                  <a:latin typeface="Telegraf Bold"/>
                </a:rPr>
                <a:t>ATTACKER</a:t>
              </a:r>
            </a:p>
          </p:txBody>
        </p:sp>
        <p:sp>
          <p:nvSpPr>
            <p:cNvPr id="19" name="TextBox 19"/>
            <p:cNvSpPr txBox="1"/>
            <p:nvPr/>
          </p:nvSpPr>
          <p:spPr>
            <a:xfrm>
              <a:off x="1494498" y="739817"/>
              <a:ext cx="4445510" cy="452563"/>
            </a:xfrm>
            <a:prstGeom prst="rect">
              <a:avLst/>
            </a:prstGeom>
          </p:spPr>
          <p:txBody>
            <a:bodyPr lIns="0" tIns="0" rIns="0" bIns="0" rtlCol="0" anchor="t">
              <a:spAutoFit/>
            </a:bodyPr>
            <a:lstStyle/>
            <a:p>
              <a:pPr>
                <a:lnSpc>
                  <a:spcPts val="2560"/>
                </a:lnSpc>
              </a:pPr>
              <a:r>
                <a:rPr lang="en-US" sz="2134">
                  <a:solidFill>
                    <a:srgbClr val="000000"/>
                  </a:solidFill>
                  <a:latin typeface="Telegraf"/>
                </a:rPr>
                <a:t>2024</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16493" y="4718972"/>
            <a:ext cx="16427629" cy="0"/>
          </a:xfrm>
          <a:prstGeom prst="line">
            <a:avLst/>
          </a:prstGeom>
          <a:ln w="47625" cap="flat">
            <a:solidFill>
              <a:srgbClr val="D9D9D9"/>
            </a:solidFill>
            <a:prstDash val="solid"/>
            <a:headEnd type="none" w="sm" len="sm"/>
            <a:tailEnd type="none" w="sm" len="sm"/>
          </a:ln>
        </p:spPr>
        <p:txBody>
          <a:bodyPr/>
          <a:lstStyle/>
          <a:p>
            <a:endParaRPr lang="en-US"/>
          </a:p>
        </p:txBody>
      </p:sp>
      <p:grpSp>
        <p:nvGrpSpPr>
          <p:cNvPr id="3" name="Group 3"/>
          <p:cNvGrpSpPr/>
          <p:nvPr/>
        </p:nvGrpSpPr>
        <p:grpSpPr>
          <a:xfrm>
            <a:off x="839170" y="4546865"/>
            <a:ext cx="822008" cy="344214"/>
            <a:chOff x="0" y="0"/>
            <a:chExt cx="201860" cy="84528"/>
          </a:xfrm>
        </p:grpSpPr>
        <p:sp>
          <p:nvSpPr>
            <p:cNvPr id="4" name="Freeform 4"/>
            <p:cNvSpPr/>
            <p:nvPr/>
          </p:nvSpPr>
          <p:spPr>
            <a:xfrm>
              <a:off x="0" y="0"/>
              <a:ext cx="201860" cy="84528"/>
            </a:xfrm>
            <a:custGeom>
              <a:avLst/>
              <a:gdLst/>
              <a:ahLst/>
              <a:cxnLst/>
              <a:rect l="l" t="t" r="r" b="b"/>
              <a:pathLst>
                <a:path w="201860" h="84528">
                  <a:moveTo>
                    <a:pt x="42264" y="0"/>
                  </a:moveTo>
                  <a:lnTo>
                    <a:pt x="159596" y="0"/>
                  </a:lnTo>
                  <a:cubicBezTo>
                    <a:pt x="182937" y="0"/>
                    <a:pt x="201860" y="18922"/>
                    <a:pt x="201860" y="42264"/>
                  </a:cubicBezTo>
                  <a:lnTo>
                    <a:pt x="201860" y="42264"/>
                  </a:lnTo>
                  <a:cubicBezTo>
                    <a:pt x="201860" y="65606"/>
                    <a:pt x="182937" y="84528"/>
                    <a:pt x="159596" y="84528"/>
                  </a:cubicBezTo>
                  <a:lnTo>
                    <a:pt x="42264" y="84528"/>
                  </a:lnTo>
                  <a:cubicBezTo>
                    <a:pt x="18922" y="84528"/>
                    <a:pt x="0" y="65606"/>
                    <a:pt x="0" y="42264"/>
                  </a:cubicBezTo>
                  <a:lnTo>
                    <a:pt x="0" y="42264"/>
                  </a:lnTo>
                  <a:cubicBezTo>
                    <a:pt x="0" y="18922"/>
                    <a:pt x="18922" y="0"/>
                    <a:pt x="42264" y="0"/>
                  </a:cubicBezTo>
                  <a:close/>
                </a:path>
              </a:pathLst>
            </a:custGeom>
            <a:solidFill>
              <a:srgbClr val="FF914D"/>
            </a:solidFill>
          </p:spPr>
          <p:txBody>
            <a:bodyPr/>
            <a:lstStyle/>
            <a:p>
              <a:endParaRPr lang="en-US"/>
            </a:p>
          </p:txBody>
        </p:sp>
        <p:sp>
          <p:nvSpPr>
            <p:cNvPr id="5" name="TextBox 5"/>
            <p:cNvSpPr txBox="1"/>
            <p:nvPr/>
          </p:nvSpPr>
          <p:spPr>
            <a:xfrm>
              <a:off x="0" y="-38100"/>
              <a:ext cx="201860" cy="122628"/>
            </a:xfrm>
            <a:prstGeom prst="rect">
              <a:avLst/>
            </a:prstGeom>
          </p:spPr>
          <p:txBody>
            <a:bodyPr lIns="50800" tIns="50800" rIns="50800" bIns="50800" rtlCol="0" anchor="ctr"/>
            <a:lstStyle/>
            <a:p>
              <a:pPr algn="ctr">
                <a:lnSpc>
                  <a:spcPts val="2999"/>
                </a:lnSpc>
              </a:pPr>
              <a:endParaRPr/>
            </a:p>
          </p:txBody>
        </p:sp>
      </p:grpSp>
      <p:sp>
        <p:nvSpPr>
          <p:cNvPr id="6" name="TextBox 6"/>
          <p:cNvSpPr txBox="1"/>
          <p:nvPr/>
        </p:nvSpPr>
        <p:spPr>
          <a:xfrm>
            <a:off x="839170" y="2651424"/>
            <a:ext cx="10045251" cy="1152525"/>
          </a:xfrm>
          <a:prstGeom prst="rect">
            <a:avLst/>
          </a:prstGeom>
        </p:spPr>
        <p:txBody>
          <a:bodyPr lIns="0" tIns="0" rIns="0" bIns="0" rtlCol="0" anchor="t">
            <a:spAutoFit/>
          </a:bodyPr>
          <a:lstStyle/>
          <a:p>
            <a:pPr marL="0" lvl="0" indent="0" algn="l">
              <a:lnSpc>
                <a:spcPts val="9000"/>
              </a:lnSpc>
              <a:spcBef>
                <a:spcPct val="0"/>
              </a:spcBef>
            </a:pPr>
            <a:r>
              <a:rPr lang="en-US" sz="7500">
                <a:solidFill>
                  <a:srgbClr val="004AAD"/>
                </a:solidFill>
                <a:latin typeface="Montserrat Bold"/>
              </a:rPr>
              <a:t>Giai đoạn 2 </a:t>
            </a:r>
          </a:p>
        </p:txBody>
      </p:sp>
      <p:sp>
        <p:nvSpPr>
          <p:cNvPr id="7" name="TextBox 7"/>
          <p:cNvSpPr txBox="1"/>
          <p:nvPr/>
        </p:nvSpPr>
        <p:spPr>
          <a:xfrm>
            <a:off x="839170" y="5277526"/>
            <a:ext cx="9323455" cy="2242132"/>
          </a:xfrm>
          <a:prstGeom prst="rect">
            <a:avLst/>
          </a:prstGeom>
        </p:spPr>
        <p:txBody>
          <a:bodyPr lIns="0" tIns="0" rIns="0" bIns="0" rtlCol="0" anchor="t">
            <a:spAutoFit/>
          </a:bodyPr>
          <a:lstStyle/>
          <a:p>
            <a:pPr marL="0" lvl="0" indent="0" algn="l">
              <a:lnSpc>
                <a:spcPts val="6066"/>
              </a:lnSpc>
            </a:pPr>
            <a:r>
              <a:rPr lang="en-US" sz="4017">
                <a:solidFill>
                  <a:srgbClr val="FF914D"/>
                </a:solidFill>
                <a:latin typeface="Montserrat Bold"/>
              </a:rPr>
              <a:t>Chọn ra 3 nhóm ngành: Ngân hàng, Chứng khoán, Cảng biển &amp; Logistics</a:t>
            </a:r>
          </a:p>
        </p:txBody>
      </p:sp>
      <p:grpSp>
        <p:nvGrpSpPr>
          <p:cNvPr id="8" name="Group 8"/>
          <p:cNvGrpSpPr/>
          <p:nvPr/>
        </p:nvGrpSpPr>
        <p:grpSpPr>
          <a:xfrm>
            <a:off x="10746740" y="5720636"/>
            <a:ext cx="1021733" cy="1021733"/>
            <a:chOff x="0" y="0"/>
            <a:chExt cx="812800" cy="812800"/>
          </a:xfrm>
        </p:grpSpPr>
        <p:sp>
          <p:nvSpPr>
            <p:cNvPr id="9" name="Freeform 9"/>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004AAD"/>
            </a:solidFill>
          </p:spPr>
          <p:txBody>
            <a:bodyPr/>
            <a:lstStyle/>
            <a:p>
              <a:endParaRPr lang="en-US"/>
            </a:p>
          </p:txBody>
        </p:sp>
        <p:sp>
          <p:nvSpPr>
            <p:cNvPr id="10" name="TextBox 10"/>
            <p:cNvSpPr txBox="1"/>
            <p:nvPr/>
          </p:nvSpPr>
          <p:spPr>
            <a:xfrm>
              <a:off x="0" y="165100"/>
              <a:ext cx="711200" cy="444500"/>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2464032" y="5434336"/>
            <a:ext cx="5553485" cy="1480033"/>
          </a:xfrm>
          <a:prstGeom prst="rect">
            <a:avLst/>
          </a:prstGeom>
        </p:spPr>
        <p:txBody>
          <a:bodyPr lIns="0" tIns="0" rIns="0" bIns="0" rtlCol="0" anchor="t">
            <a:spAutoFit/>
          </a:bodyPr>
          <a:lstStyle/>
          <a:p>
            <a:pPr marL="0" lvl="0" indent="0" algn="l">
              <a:lnSpc>
                <a:spcPts val="6070"/>
              </a:lnSpc>
            </a:pPr>
            <a:r>
              <a:rPr lang="en-US" sz="4020">
                <a:solidFill>
                  <a:srgbClr val="2E2E2E"/>
                </a:solidFill>
                <a:latin typeface="Montserrat Bold"/>
              </a:rPr>
              <a:t>ACB; GMD; HDB; MBB và VIX</a:t>
            </a:r>
          </a:p>
        </p:txBody>
      </p:sp>
      <p:sp>
        <p:nvSpPr>
          <p:cNvPr id="12" name="TextBox 12"/>
          <p:cNvSpPr txBox="1"/>
          <p:nvPr/>
        </p:nvSpPr>
        <p:spPr>
          <a:xfrm>
            <a:off x="16897292" y="9191625"/>
            <a:ext cx="781108"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33462" y="2538918"/>
          <a:ext cx="16202025" cy="6467808"/>
        </p:xfrm>
        <a:graphic>
          <a:graphicData uri="http://schemas.openxmlformats.org/drawingml/2006/table">
            <a:tbl>
              <a:tblPr/>
              <a:tblGrid>
                <a:gridCol w="5400675">
                  <a:extLst>
                    <a:ext uri="{9D8B030D-6E8A-4147-A177-3AD203B41FA5}">
                      <a16:colId xmlns:a16="http://schemas.microsoft.com/office/drawing/2014/main" val="20000"/>
                    </a:ext>
                  </a:extLst>
                </a:gridCol>
                <a:gridCol w="5795622">
                  <a:extLst>
                    <a:ext uri="{9D8B030D-6E8A-4147-A177-3AD203B41FA5}">
                      <a16:colId xmlns:a16="http://schemas.microsoft.com/office/drawing/2014/main" val="20001"/>
                    </a:ext>
                  </a:extLst>
                </a:gridCol>
                <a:gridCol w="5005728">
                  <a:extLst>
                    <a:ext uri="{9D8B030D-6E8A-4147-A177-3AD203B41FA5}">
                      <a16:colId xmlns:a16="http://schemas.microsoft.com/office/drawing/2014/main" val="20002"/>
                    </a:ext>
                  </a:extLst>
                </a:gridCol>
              </a:tblGrid>
              <a:tr h="2661515">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0"/>
                  </a:ext>
                </a:extLst>
              </a:tr>
              <a:tr h="3806293">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3"/>
          <p:cNvSpPr txBox="1"/>
          <p:nvPr/>
        </p:nvSpPr>
        <p:spPr>
          <a:xfrm>
            <a:off x="1605011" y="3589569"/>
            <a:ext cx="4070421" cy="571500"/>
          </a:xfrm>
          <a:prstGeom prst="rect">
            <a:avLst/>
          </a:prstGeom>
        </p:spPr>
        <p:txBody>
          <a:bodyPr lIns="0" tIns="0" rIns="0" bIns="0" rtlCol="0" anchor="t">
            <a:spAutoFit/>
          </a:bodyPr>
          <a:lstStyle/>
          <a:p>
            <a:pPr marL="0" lvl="0" indent="0" algn="ctr">
              <a:lnSpc>
                <a:spcPts val="4560"/>
              </a:lnSpc>
              <a:spcBef>
                <a:spcPct val="0"/>
              </a:spcBef>
            </a:pPr>
            <a:r>
              <a:rPr lang="en-US" sz="3800">
                <a:solidFill>
                  <a:srgbClr val="004AAD"/>
                </a:solidFill>
                <a:latin typeface="Montserrat Bold"/>
              </a:rPr>
              <a:t>Ngân hàng</a:t>
            </a:r>
          </a:p>
        </p:txBody>
      </p:sp>
      <p:sp>
        <p:nvSpPr>
          <p:cNvPr id="4" name="TextBox 4"/>
          <p:cNvSpPr txBox="1"/>
          <p:nvPr/>
        </p:nvSpPr>
        <p:spPr>
          <a:xfrm>
            <a:off x="1465936" y="5725197"/>
            <a:ext cx="4603747" cy="2724785"/>
          </a:xfrm>
          <a:prstGeom prst="rect">
            <a:avLst/>
          </a:prstGeom>
        </p:spPr>
        <p:txBody>
          <a:bodyPr lIns="0" tIns="0" rIns="0" bIns="0" rtlCol="0" anchor="t">
            <a:spAutoFit/>
          </a:bodyPr>
          <a:lstStyle/>
          <a:p>
            <a:pPr algn="just">
              <a:lnSpc>
                <a:spcPts val="3639"/>
              </a:lnSpc>
              <a:spcBef>
                <a:spcPct val="0"/>
              </a:spcBef>
            </a:pPr>
            <a:r>
              <a:rPr lang="en-US" sz="2599">
                <a:solidFill>
                  <a:srgbClr val="1B1B1B"/>
                </a:solidFill>
                <a:latin typeface="Montserrat"/>
              </a:rPr>
              <a:t>Có thể hưởng lợi từ môi trường </a:t>
            </a:r>
            <a:r>
              <a:rPr lang="en-US" sz="2599">
                <a:solidFill>
                  <a:srgbClr val="1B1B1B"/>
                </a:solidFill>
                <a:latin typeface="Montserrat Bold"/>
              </a:rPr>
              <a:t>lãi suất thấp </a:t>
            </a:r>
            <a:r>
              <a:rPr lang="en-US" sz="2599">
                <a:solidFill>
                  <a:srgbClr val="1B1B1B"/>
                </a:solidFill>
                <a:latin typeface="Montserrat"/>
              </a:rPr>
              <a:t>cùng triển vọng kinh tế phục hồi giúp </a:t>
            </a:r>
            <a:r>
              <a:rPr lang="en-US" sz="2599">
                <a:solidFill>
                  <a:srgbClr val="1B1B1B"/>
                </a:solidFill>
                <a:latin typeface="Montserrat Bold"/>
              </a:rPr>
              <a:t>tăng trưởng tín dụng</a:t>
            </a:r>
            <a:r>
              <a:rPr lang="en-US" sz="2599">
                <a:solidFill>
                  <a:srgbClr val="1B1B1B"/>
                </a:solidFill>
                <a:latin typeface="Montserrat"/>
              </a:rPr>
              <a:t> và </a:t>
            </a:r>
            <a:r>
              <a:rPr lang="en-US" sz="2599">
                <a:solidFill>
                  <a:srgbClr val="1B1B1B"/>
                </a:solidFill>
                <a:latin typeface="Montserrat Bold"/>
              </a:rPr>
              <a:t>NIM cải thiện</a:t>
            </a:r>
            <a:r>
              <a:rPr lang="en-US" sz="2599">
                <a:solidFill>
                  <a:srgbClr val="1B1B1B"/>
                </a:solidFill>
                <a:latin typeface="Montserrat"/>
              </a:rPr>
              <a:t> nhờ mức nền mới của chi phí vốn</a:t>
            </a:r>
          </a:p>
        </p:txBody>
      </p:sp>
      <p:sp>
        <p:nvSpPr>
          <p:cNvPr id="5" name="TextBox 5"/>
          <p:cNvSpPr txBox="1"/>
          <p:nvPr/>
        </p:nvSpPr>
        <p:spPr>
          <a:xfrm>
            <a:off x="6799220" y="5800127"/>
            <a:ext cx="5162269" cy="2603500"/>
          </a:xfrm>
          <a:prstGeom prst="rect">
            <a:avLst/>
          </a:prstGeom>
        </p:spPr>
        <p:txBody>
          <a:bodyPr lIns="0" tIns="0" rIns="0" bIns="0" rtlCol="0" anchor="t">
            <a:spAutoFit/>
          </a:bodyPr>
          <a:lstStyle/>
          <a:p>
            <a:pPr algn="just">
              <a:lnSpc>
                <a:spcPts val="3499"/>
              </a:lnSpc>
              <a:spcBef>
                <a:spcPct val="0"/>
              </a:spcBef>
            </a:pPr>
            <a:r>
              <a:rPr lang="en-US" sz="2499">
                <a:solidFill>
                  <a:srgbClr val="1B1B1B"/>
                </a:solidFill>
                <a:latin typeface="Montserrat"/>
              </a:rPr>
              <a:t>Sản lượng và nhu cầu</a:t>
            </a:r>
            <a:r>
              <a:rPr lang="en-US" sz="2499">
                <a:solidFill>
                  <a:srgbClr val="1B1B1B"/>
                </a:solidFill>
                <a:latin typeface="Montserrat Bold"/>
              </a:rPr>
              <a:t> xuất nhập khẩu cải thiện. </a:t>
            </a:r>
            <a:r>
              <a:rPr lang="en-US" sz="2499">
                <a:solidFill>
                  <a:srgbClr val="1B1B1B"/>
                </a:solidFill>
                <a:latin typeface="Montserrat"/>
              </a:rPr>
              <a:t>Kim ngạch </a:t>
            </a:r>
            <a:r>
              <a:rPr lang="en-US" sz="2499">
                <a:solidFill>
                  <a:srgbClr val="1B1B1B"/>
                </a:solidFill>
                <a:latin typeface="Montserrat Bold"/>
              </a:rPr>
              <a:t>xuất nhập khẩu</a:t>
            </a:r>
            <a:r>
              <a:rPr lang="en-US" sz="2499">
                <a:solidFill>
                  <a:srgbClr val="1B1B1B"/>
                </a:solidFill>
                <a:latin typeface="Montserrat"/>
              </a:rPr>
              <a:t> của Việt Nam trong năm 2024 được dự báo </a:t>
            </a:r>
            <a:r>
              <a:rPr lang="en-US" sz="2499">
                <a:solidFill>
                  <a:srgbClr val="1B1B1B"/>
                </a:solidFill>
                <a:latin typeface="Montserrat Bold"/>
              </a:rPr>
              <a:t>tăng trưởng 10%</a:t>
            </a:r>
            <a:r>
              <a:rPr lang="en-US" sz="2499">
                <a:solidFill>
                  <a:srgbClr val="1B1B1B"/>
                </a:solidFill>
                <a:latin typeface="Montserrat"/>
              </a:rPr>
              <a:t> và tăng trưởng sản lượng hàng hóa </a:t>
            </a:r>
          </a:p>
        </p:txBody>
      </p:sp>
      <p:sp>
        <p:nvSpPr>
          <p:cNvPr id="6" name="TextBox 6"/>
          <p:cNvSpPr txBox="1"/>
          <p:nvPr/>
        </p:nvSpPr>
        <p:spPr>
          <a:xfrm>
            <a:off x="12666339" y="5800127"/>
            <a:ext cx="4209497" cy="2165350"/>
          </a:xfrm>
          <a:prstGeom prst="rect">
            <a:avLst/>
          </a:prstGeom>
        </p:spPr>
        <p:txBody>
          <a:bodyPr lIns="0" tIns="0" rIns="0" bIns="0" rtlCol="0" anchor="t">
            <a:spAutoFit/>
          </a:bodyPr>
          <a:lstStyle/>
          <a:p>
            <a:pPr algn="just">
              <a:lnSpc>
                <a:spcPts val="3499"/>
              </a:lnSpc>
              <a:spcBef>
                <a:spcPct val="0"/>
              </a:spcBef>
            </a:pPr>
            <a:r>
              <a:rPr lang="en-US" sz="2499">
                <a:solidFill>
                  <a:srgbClr val="1B1B1B"/>
                </a:solidFill>
                <a:latin typeface="Montserrat"/>
              </a:rPr>
              <a:t>Kỳ vọng vào làn sóng </a:t>
            </a:r>
            <a:r>
              <a:rPr lang="en-US" sz="2499">
                <a:solidFill>
                  <a:srgbClr val="1B1B1B"/>
                </a:solidFill>
                <a:latin typeface="Montserrat Bold"/>
              </a:rPr>
              <a:t>tăng vốn </a:t>
            </a:r>
            <a:r>
              <a:rPr lang="en-US" sz="2499">
                <a:solidFill>
                  <a:srgbClr val="1B1B1B"/>
                </a:solidFill>
                <a:latin typeface="Montserrat"/>
              </a:rPr>
              <a:t>trong quý 2 năm 2024 cùng tác động tích cực của việc vận hành hệ thống</a:t>
            </a:r>
            <a:r>
              <a:rPr lang="en-US" sz="2499">
                <a:solidFill>
                  <a:srgbClr val="1B1B1B"/>
                </a:solidFill>
                <a:latin typeface="Montserrat Bold"/>
              </a:rPr>
              <a:t> KRX</a:t>
            </a:r>
          </a:p>
        </p:txBody>
      </p:sp>
      <p:sp>
        <p:nvSpPr>
          <p:cNvPr id="7" name="TextBox 7"/>
          <p:cNvSpPr txBox="1"/>
          <p:nvPr/>
        </p:nvSpPr>
        <p:spPr>
          <a:xfrm>
            <a:off x="7250172" y="3180752"/>
            <a:ext cx="4072411" cy="1238250"/>
          </a:xfrm>
          <a:prstGeom prst="rect">
            <a:avLst/>
          </a:prstGeom>
        </p:spPr>
        <p:txBody>
          <a:bodyPr lIns="0" tIns="0" rIns="0" bIns="0" rtlCol="0" anchor="t">
            <a:spAutoFit/>
          </a:bodyPr>
          <a:lstStyle/>
          <a:p>
            <a:pPr algn="ctr">
              <a:lnSpc>
                <a:spcPts val="4920"/>
              </a:lnSpc>
            </a:pPr>
            <a:r>
              <a:rPr lang="en-US" sz="4100">
                <a:solidFill>
                  <a:srgbClr val="004AAD"/>
                </a:solidFill>
                <a:latin typeface="Montserrat Bold"/>
              </a:rPr>
              <a:t>Cảng biển </a:t>
            </a:r>
          </a:p>
          <a:p>
            <a:pPr marL="0" lvl="0" indent="0" algn="ctr">
              <a:lnSpc>
                <a:spcPts val="4920"/>
              </a:lnSpc>
              <a:spcBef>
                <a:spcPct val="0"/>
              </a:spcBef>
            </a:pPr>
            <a:r>
              <a:rPr lang="en-US" sz="4100">
                <a:solidFill>
                  <a:srgbClr val="004AAD"/>
                </a:solidFill>
                <a:latin typeface="Montserrat Bold"/>
              </a:rPr>
              <a:t>&amp; Logistics</a:t>
            </a:r>
          </a:p>
        </p:txBody>
      </p:sp>
      <p:sp>
        <p:nvSpPr>
          <p:cNvPr id="8" name="TextBox 8"/>
          <p:cNvSpPr txBox="1"/>
          <p:nvPr/>
        </p:nvSpPr>
        <p:spPr>
          <a:xfrm>
            <a:off x="12897322" y="3565757"/>
            <a:ext cx="3892788" cy="619125"/>
          </a:xfrm>
          <a:prstGeom prst="rect">
            <a:avLst/>
          </a:prstGeom>
        </p:spPr>
        <p:txBody>
          <a:bodyPr lIns="0" tIns="0" rIns="0" bIns="0" rtlCol="0" anchor="t">
            <a:spAutoFit/>
          </a:bodyPr>
          <a:lstStyle/>
          <a:p>
            <a:pPr marL="0" lvl="0" indent="0" algn="l">
              <a:lnSpc>
                <a:spcPts val="4920"/>
              </a:lnSpc>
              <a:spcBef>
                <a:spcPct val="0"/>
              </a:spcBef>
            </a:pPr>
            <a:r>
              <a:rPr lang="en-US" sz="4100">
                <a:solidFill>
                  <a:srgbClr val="004AAD"/>
                </a:solidFill>
                <a:latin typeface="Montserrat Bold"/>
              </a:rPr>
              <a:t>Chứng khoán</a:t>
            </a:r>
          </a:p>
        </p:txBody>
      </p:sp>
      <p:grpSp>
        <p:nvGrpSpPr>
          <p:cNvPr id="9" name="Group 9"/>
          <p:cNvGrpSpPr/>
          <p:nvPr/>
        </p:nvGrpSpPr>
        <p:grpSpPr>
          <a:xfrm>
            <a:off x="0" y="9853917"/>
            <a:ext cx="18288000" cy="442608"/>
            <a:chOff x="0" y="0"/>
            <a:chExt cx="4816593" cy="116572"/>
          </a:xfrm>
        </p:grpSpPr>
        <p:sp>
          <p:nvSpPr>
            <p:cNvPr id="10" name="Freeform 10"/>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11" name="TextBox 11"/>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033463" y="1428750"/>
            <a:ext cx="14128122" cy="714375"/>
          </a:xfrm>
          <a:prstGeom prst="rect">
            <a:avLst/>
          </a:prstGeom>
        </p:spPr>
        <p:txBody>
          <a:bodyPr lIns="0" tIns="0" rIns="0" bIns="0" rtlCol="0" anchor="t">
            <a:spAutoFit/>
          </a:bodyPr>
          <a:lstStyle/>
          <a:p>
            <a:pPr marL="0" lvl="0" indent="0" algn="l">
              <a:lnSpc>
                <a:spcPts val="5760"/>
              </a:lnSpc>
              <a:spcBef>
                <a:spcPct val="0"/>
              </a:spcBef>
            </a:pPr>
            <a:r>
              <a:rPr lang="en-US" sz="4800">
                <a:solidFill>
                  <a:srgbClr val="FF914D"/>
                </a:solidFill>
                <a:latin typeface="Montserrat Bold"/>
              </a:rPr>
              <a:t>Luận điểm đầu tư</a:t>
            </a:r>
          </a:p>
        </p:txBody>
      </p:sp>
      <p:sp>
        <p:nvSpPr>
          <p:cNvPr id="13" name="TextBox 13"/>
          <p:cNvSpPr txBox="1"/>
          <p:nvPr/>
        </p:nvSpPr>
        <p:spPr>
          <a:xfrm>
            <a:off x="16961808" y="9191625"/>
            <a:ext cx="792791" cy="580390"/>
          </a:xfrm>
          <a:prstGeom prst="rect">
            <a:avLst/>
          </a:prstGeom>
        </p:spPr>
        <p:txBody>
          <a:bodyPr wrap="square" lIns="0" tIns="0" rIns="0" bIns="0" rtlCol="0" anchor="t">
            <a:spAutoFit/>
          </a:bodyPr>
          <a:lstStyle/>
          <a:p>
            <a:pPr marL="0" lvl="0" indent="0" algn="ctr">
              <a:lnSpc>
                <a:spcPts val="4759"/>
              </a:lnSpc>
              <a:spcBef>
                <a:spcPct val="0"/>
              </a:spcBef>
            </a:pPr>
            <a:r>
              <a:rPr lang="en-US" sz="3399">
                <a:solidFill>
                  <a:srgbClr val="000000"/>
                </a:solidFill>
                <a:latin typeface="Montserrat"/>
              </a:rPr>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33462" y="2538918"/>
          <a:ext cx="16202025" cy="6467809"/>
        </p:xfrm>
        <a:graphic>
          <a:graphicData uri="http://schemas.openxmlformats.org/drawingml/2006/table">
            <a:tbl>
              <a:tblPr/>
              <a:tblGrid>
                <a:gridCol w="5400675">
                  <a:extLst>
                    <a:ext uri="{9D8B030D-6E8A-4147-A177-3AD203B41FA5}">
                      <a16:colId xmlns:a16="http://schemas.microsoft.com/office/drawing/2014/main" val="20000"/>
                    </a:ext>
                  </a:extLst>
                </a:gridCol>
                <a:gridCol w="5400675">
                  <a:extLst>
                    <a:ext uri="{9D8B030D-6E8A-4147-A177-3AD203B41FA5}">
                      <a16:colId xmlns:a16="http://schemas.microsoft.com/office/drawing/2014/main" val="20001"/>
                    </a:ext>
                  </a:extLst>
                </a:gridCol>
                <a:gridCol w="5400675">
                  <a:extLst>
                    <a:ext uri="{9D8B030D-6E8A-4147-A177-3AD203B41FA5}">
                      <a16:colId xmlns:a16="http://schemas.microsoft.com/office/drawing/2014/main" val="20002"/>
                    </a:ext>
                  </a:extLst>
                </a:gridCol>
              </a:tblGrid>
              <a:tr h="1735550">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0"/>
                  </a:ext>
                </a:extLst>
              </a:tr>
              <a:tr h="4732259">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3"/>
          <p:cNvSpPr txBox="1"/>
          <p:nvPr/>
        </p:nvSpPr>
        <p:spPr>
          <a:xfrm>
            <a:off x="1605011" y="2927582"/>
            <a:ext cx="4070421" cy="847725"/>
          </a:xfrm>
          <a:prstGeom prst="rect">
            <a:avLst/>
          </a:prstGeom>
        </p:spPr>
        <p:txBody>
          <a:bodyPr lIns="0" tIns="0" rIns="0" bIns="0" rtlCol="0" anchor="t">
            <a:spAutoFit/>
          </a:bodyPr>
          <a:lstStyle/>
          <a:p>
            <a:pPr marL="0" lvl="0" indent="0" algn="l">
              <a:lnSpc>
                <a:spcPts val="6240"/>
              </a:lnSpc>
              <a:spcBef>
                <a:spcPct val="0"/>
              </a:spcBef>
            </a:pPr>
            <a:r>
              <a:rPr lang="en-US" sz="5200">
                <a:solidFill>
                  <a:srgbClr val="004AAD"/>
                </a:solidFill>
                <a:latin typeface="Telegraf Bold"/>
              </a:rPr>
              <a:t>ACB</a:t>
            </a:r>
          </a:p>
        </p:txBody>
      </p:sp>
      <p:sp>
        <p:nvSpPr>
          <p:cNvPr id="4" name="TextBox 4"/>
          <p:cNvSpPr txBox="1"/>
          <p:nvPr/>
        </p:nvSpPr>
        <p:spPr>
          <a:xfrm>
            <a:off x="1185604" y="4636049"/>
            <a:ext cx="5160496" cy="3989705"/>
          </a:xfrm>
          <a:prstGeom prst="rect">
            <a:avLst/>
          </a:prstGeom>
        </p:spPr>
        <p:txBody>
          <a:bodyPr lIns="0" tIns="0" rIns="0" bIns="0" rtlCol="0" anchor="t">
            <a:spAutoFit/>
          </a:bodyPr>
          <a:lstStyle/>
          <a:p>
            <a:pPr algn="just">
              <a:lnSpc>
                <a:spcPts val="3219"/>
              </a:lnSpc>
            </a:pPr>
            <a:r>
              <a:rPr lang="en-US" sz="2299">
                <a:solidFill>
                  <a:srgbClr val="1B1B1B"/>
                </a:solidFill>
                <a:latin typeface="Montserrat"/>
              </a:rPr>
              <a:t>Lợi nhuận trước thuế hợp nhất năm 2023 tăng hơn 17% so với năm 2022.</a:t>
            </a:r>
          </a:p>
          <a:p>
            <a:pPr algn="just">
              <a:lnSpc>
                <a:spcPts val="3219"/>
              </a:lnSpc>
            </a:pPr>
            <a:endParaRPr lang="en-US" sz="2299">
              <a:solidFill>
                <a:srgbClr val="1B1B1B"/>
              </a:solidFill>
              <a:latin typeface="Montserrat"/>
            </a:endParaRPr>
          </a:p>
          <a:p>
            <a:pPr algn="just">
              <a:lnSpc>
                <a:spcPts val="3219"/>
              </a:lnSpc>
            </a:pPr>
            <a:r>
              <a:rPr lang="en-US" sz="2299">
                <a:solidFill>
                  <a:srgbClr val="1B1B1B"/>
                </a:solidFill>
                <a:latin typeface="Montserrat"/>
              </a:rPr>
              <a:t>ROE đạt mức gần 25%, lọt nhóm những ngân hàng hoạt động hiệu quả nhất hiện nay</a:t>
            </a:r>
          </a:p>
          <a:p>
            <a:pPr algn="just">
              <a:lnSpc>
                <a:spcPts val="3219"/>
              </a:lnSpc>
            </a:pPr>
            <a:endParaRPr lang="en-US" sz="2299">
              <a:solidFill>
                <a:srgbClr val="1B1B1B"/>
              </a:solidFill>
              <a:latin typeface="Montserrat"/>
            </a:endParaRPr>
          </a:p>
          <a:p>
            <a:pPr algn="just">
              <a:lnSpc>
                <a:spcPts val="3219"/>
              </a:lnSpc>
              <a:spcBef>
                <a:spcPct val="0"/>
              </a:spcBef>
            </a:pPr>
            <a:r>
              <a:rPr lang="en-US" sz="2299">
                <a:solidFill>
                  <a:srgbClr val="1B1B1B"/>
                </a:solidFill>
                <a:latin typeface="Montserrat"/>
              </a:rPr>
              <a:t>Vào thời điểm nhóm bắt đầu giao dịch, chỉ số RSI là lớn hơn 50.</a:t>
            </a:r>
          </a:p>
        </p:txBody>
      </p:sp>
      <p:sp>
        <p:nvSpPr>
          <p:cNvPr id="5" name="TextBox 5"/>
          <p:cNvSpPr txBox="1"/>
          <p:nvPr/>
        </p:nvSpPr>
        <p:spPr>
          <a:xfrm>
            <a:off x="6704841" y="4407803"/>
            <a:ext cx="4878317" cy="4789805"/>
          </a:xfrm>
          <a:prstGeom prst="rect">
            <a:avLst/>
          </a:prstGeom>
        </p:spPr>
        <p:txBody>
          <a:bodyPr lIns="0" tIns="0" rIns="0" bIns="0" rtlCol="0" anchor="t">
            <a:spAutoFit/>
          </a:bodyPr>
          <a:lstStyle/>
          <a:p>
            <a:pPr algn="just">
              <a:lnSpc>
                <a:spcPts val="3219"/>
              </a:lnSpc>
            </a:pPr>
            <a:r>
              <a:rPr lang="en-US" sz="2299">
                <a:solidFill>
                  <a:srgbClr val="1B1B1B"/>
                </a:solidFill>
                <a:latin typeface="Montserrat"/>
              </a:rPr>
              <a:t>Năm 2023, HDB tiếp tục tăng trưởng lợi nhuận 26.8% so với cùng kỳ năm 2022.</a:t>
            </a:r>
          </a:p>
          <a:p>
            <a:pPr algn="just">
              <a:lnSpc>
                <a:spcPts val="3219"/>
              </a:lnSpc>
            </a:pPr>
            <a:endParaRPr lang="en-US" sz="2299">
              <a:solidFill>
                <a:srgbClr val="1B1B1B"/>
              </a:solidFill>
              <a:latin typeface="Montserrat"/>
            </a:endParaRPr>
          </a:p>
          <a:p>
            <a:pPr algn="just">
              <a:lnSpc>
                <a:spcPts val="3219"/>
              </a:lnSpc>
            </a:pPr>
            <a:r>
              <a:rPr lang="en-US" sz="2299">
                <a:solidFill>
                  <a:srgbClr val="1B1B1B"/>
                </a:solidFill>
                <a:latin typeface="Montserrat"/>
              </a:rPr>
              <a:t>Các chỉ số như ROE vẫn tiếp tục cao hơn mức 20%, đạt 24.2%, chỉ số ROA đạt 2.0%</a:t>
            </a:r>
          </a:p>
          <a:p>
            <a:pPr algn="just">
              <a:lnSpc>
                <a:spcPts val="3219"/>
              </a:lnSpc>
            </a:pPr>
            <a:endParaRPr lang="en-US" sz="2299">
              <a:solidFill>
                <a:srgbClr val="1B1B1B"/>
              </a:solidFill>
              <a:latin typeface="Montserrat"/>
            </a:endParaRPr>
          </a:p>
          <a:p>
            <a:pPr algn="just">
              <a:lnSpc>
                <a:spcPts val="3219"/>
              </a:lnSpc>
            </a:pPr>
            <a:r>
              <a:rPr lang="en-US" sz="2299">
                <a:solidFill>
                  <a:srgbClr val="1B1B1B"/>
                </a:solidFill>
                <a:latin typeface="Montserrat"/>
              </a:rPr>
              <a:t>Vào thời điểm nhóm bắt đầu giao dịch, chỉ số RSI là lớn hơn 60.</a:t>
            </a:r>
          </a:p>
          <a:p>
            <a:pPr algn="just">
              <a:lnSpc>
                <a:spcPts val="3219"/>
              </a:lnSpc>
              <a:spcBef>
                <a:spcPct val="0"/>
              </a:spcBef>
            </a:pPr>
            <a:endParaRPr lang="en-US" sz="2299">
              <a:solidFill>
                <a:srgbClr val="1B1B1B"/>
              </a:solidFill>
              <a:latin typeface="Montserrat"/>
            </a:endParaRPr>
          </a:p>
        </p:txBody>
      </p:sp>
      <p:sp>
        <p:nvSpPr>
          <p:cNvPr id="6" name="TextBox 6"/>
          <p:cNvSpPr txBox="1"/>
          <p:nvPr/>
        </p:nvSpPr>
        <p:spPr>
          <a:xfrm>
            <a:off x="12174256" y="4398278"/>
            <a:ext cx="4673790" cy="4789805"/>
          </a:xfrm>
          <a:prstGeom prst="rect">
            <a:avLst/>
          </a:prstGeom>
        </p:spPr>
        <p:txBody>
          <a:bodyPr lIns="0" tIns="0" rIns="0" bIns="0" rtlCol="0" anchor="t">
            <a:spAutoFit/>
          </a:bodyPr>
          <a:lstStyle/>
          <a:p>
            <a:pPr algn="just">
              <a:lnSpc>
                <a:spcPts val="3219"/>
              </a:lnSpc>
            </a:pPr>
            <a:r>
              <a:rPr lang="en-US" sz="2299">
                <a:solidFill>
                  <a:srgbClr val="1B1B1B"/>
                </a:solidFill>
                <a:latin typeface="Montserrat"/>
              </a:rPr>
              <a:t>Tăng trưởng tín dụng cuối năm 2023 đạt mức 13,7% so với thời điểm đầu năm, vượt trội so với mức tăng trưởng chung cả ngành là 6,92%.</a:t>
            </a:r>
          </a:p>
          <a:p>
            <a:pPr algn="just">
              <a:lnSpc>
                <a:spcPts val="3219"/>
              </a:lnSpc>
            </a:pPr>
            <a:endParaRPr lang="en-US" sz="2299">
              <a:solidFill>
                <a:srgbClr val="1B1B1B"/>
              </a:solidFill>
              <a:latin typeface="Montserrat"/>
            </a:endParaRPr>
          </a:p>
          <a:p>
            <a:pPr algn="just">
              <a:lnSpc>
                <a:spcPts val="3219"/>
              </a:lnSpc>
            </a:pPr>
            <a:r>
              <a:rPr lang="en-US" sz="2299">
                <a:solidFill>
                  <a:srgbClr val="1B1B1B"/>
                </a:solidFill>
                <a:latin typeface="Montserrat"/>
              </a:rPr>
              <a:t>Khả năng sinh lời ở mức cao, ROA là 2,5% và ROE là 25%</a:t>
            </a:r>
          </a:p>
          <a:p>
            <a:pPr algn="just">
              <a:lnSpc>
                <a:spcPts val="3219"/>
              </a:lnSpc>
            </a:pPr>
            <a:endParaRPr lang="en-US" sz="2299">
              <a:solidFill>
                <a:srgbClr val="1B1B1B"/>
              </a:solidFill>
              <a:latin typeface="Montserrat"/>
            </a:endParaRPr>
          </a:p>
          <a:p>
            <a:pPr algn="just">
              <a:lnSpc>
                <a:spcPts val="3219"/>
              </a:lnSpc>
            </a:pPr>
            <a:r>
              <a:rPr lang="en-US" sz="2299">
                <a:solidFill>
                  <a:srgbClr val="1B1B1B"/>
                </a:solidFill>
                <a:latin typeface="Montserrat"/>
              </a:rPr>
              <a:t>Kể từ đầu năm 2024, MBB luôn duy trì chỉ số RSI trên 40.</a:t>
            </a:r>
          </a:p>
          <a:p>
            <a:pPr algn="just">
              <a:lnSpc>
                <a:spcPts val="3219"/>
              </a:lnSpc>
              <a:spcBef>
                <a:spcPct val="0"/>
              </a:spcBef>
            </a:pPr>
            <a:endParaRPr lang="en-US" sz="2299">
              <a:solidFill>
                <a:srgbClr val="1B1B1B"/>
              </a:solidFill>
              <a:latin typeface="Montserrat"/>
            </a:endParaRPr>
          </a:p>
        </p:txBody>
      </p:sp>
      <p:sp>
        <p:nvSpPr>
          <p:cNvPr id="7" name="TextBox 7"/>
          <p:cNvSpPr txBox="1"/>
          <p:nvPr/>
        </p:nvSpPr>
        <p:spPr>
          <a:xfrm>
            <a:off x="7039252" y="2894244"/>
            <a:ext cx="4072411" cy="904875"/>
          </a:xfrm>
          <a:prstGeom prst="rect">
            <a:avLst/>
          </a:prstGeom>
        </p:spPr>
        <p:txBody>
          <a:bodyPr lIns="0" tIns="0" rIns="0" bIns="0" rtlCol="0" anchor="t">
            <a:spAutoFit/>
          </a:bodyPr>
          <a:lstStyle/>
          <a:p>
            <a:pPr marL="0" lvl="0" indent="0" algn="l">
              <a:lnSpc>
                <a:spcPts val="6600"/>
              </a:lnSpc>
              <a:spcBef>
                <a:spcPct val="0"/>
              </a:spcBef>
            </a:pPr>
            <a:r>
              <a:rPr lang="en-US" sz="5500">
                <a:solidFill>
                  <a:srgbClr val="004AAD"/>
                </a:solidFill>
                <a:latin typeface="Telegraf Bold"/>
              </a:rPr>
              <a:t>HDB</a:t>
            </a:r>
          </a:p>
        </p:txBody>
      </p:sp>
      <p:sp>
        <p:nvSpPr>
          <p:cNvPr id="8" name="TextBox 8"/>
          <p:cNvSpPr txBox="1"/>
          <p:nvPr/>
        </p:nvSpPr>
        <p:spPr>
          <a:xfrm>
            <a:off x="12474408" y="2894244"/>
            <a:ext cx="4073486" cy="904875"/>
          </a:xfrm>
          <a:prstGeom prst="rect">
            <a:avLst/>
          </a:prstGeom>
        </p:spPr>
        <p:txBody>
          <a:bodyPr lIns="0" tIns="0" rIns="0" bIns="0" rtlCol="0" anchor="t">
            <a:spAutoFit/>
          </a:bodyPr>
          <a:lstStyle/>
          <a:p>
            <a:pPr marL="0" lvl="0" indent="0" algn="l">
              <a:lnSpc>
                <a:spcPts val="6600"/>
              </a:lnSpc>
              <a:spcBef>
                <a:spcPct val="0"/>
              </a:spcBef>
            </a:pPr>
            <a:r>
              <a:rPr lang="en-US" sz="5500">
                <a:solidFill>
                  <a:srgbClr val="004AAD"/>
                </a:solidFill>
                <a:latin typeface="Telegraf Bold"/>
              </a:rPr>
              <a:t>MBB</a:t>
            </a:r>
          </a:p>
        </p:txBody>
      </p:sp>
      <p:grpSp>
        <p:nvGrpSpPr>
          <p:cNvPr id="9" name="Group 9"/>
          <p:cNvGrpSpPr/>
          <p:nvPr/>
        </p:nvGrpSpPr>
        <p:grpSpPr>
          <a:xfrm>
            <a:off x="0" y="9853917"/>
            <a:ext cx="18288000" cy="442608"/>
            <a:chOff x="0" y="0"/>
            <a:chExt cx="4816593" cy="116572"/>
          </a:xfrm>
        </p:grpSpPr>
        <p:sp>
          <p:nvSpPr>
            <p:cNvPr id="10" name="Freeform 10"/>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11" name="TextBox 11"/>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028700" y="1310687"/>
            <a:ext cx="14128122" cy="714375"/>
          </a:xfrm>
          <a:prstGeom prst="rect">
            <a:avLst/>
          </a:prstGeom>
        </p:spPr>
        <p:txBody>
          <a:bodyPr lIns="0" tIns="0" rIns="0" bIns="0" rtlCol="0" anchor="t">
            <a:spAutoFit/>
          </a:bodyPr>
          <a:lstStyle/>
          <a:p>
            <a:pPr marL="0" lvl="0" indent="0" algn="l">
              <a:lnSpc>
                <a:spcPts val="5760"/>
              </a:lnSpc>
              <a:spcBef>
                <a:spcPct val="0"/>
              </a:spcBef>
            </a:pPr>
            <a:r>
              <a:rPr lang="en-US" sz="4800">
                <a:solidFill>
                  <a:srgbClr val="FF914D"/>
                </a:solidFill>
                <a:latin typeface="Montserrat Bold"/>
              </a:rPr>
              <a:t>Luận điểm đầu tư</a:t>
            </a:r>
          </a:p>
        </p:txBody>
      </p:sp>
      <p:sp>
        <p:nvSpPr>
          <p:cNvPr id="13" name="TextBox 13"/>
          <p:cNvSpPr txBox="1"/>
          <p:nvPr/>
        </p:nvSpPr>
        <p:spPr>
          <a:xfrm>
            <a:off x="16917458" y="9191625"/>
            <a:ext cx="684742"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33462" y="2538918"/>
          <a:ext cx="16202024" cy="6467809"/>
        </p:xfrm>
        <a:graphic>
          <a:graphicData uri="http://schemas.openxmlformats.org/drawingml/2006/table">
            <a:tbl>
              <a:tblPr/>
              <a:tblGrid>
                <a:gridCol w="8101012">
                  <a:extLst>
                    <a:ext uri="{9D8B030D-6E8A-4147-A177-3AD203B41FA5}">
                      <a16:colId xmlns:a16="http://schemas.microsoft.com/office/drawing/2014/main" val="20000"/>
                    </a:ext>
                  </a:extLst>
                </a:gridCol>
                <a:gridCol w="8101012">
                  <a:extLst>
                    <a:ext uri="{9D8B030D-6E8A-4147-A177-3AD203B41FA5}">
                      <a16:colId xmlns:a16="http://schemas.microsoft.com/office/drawing/2014/main" val="20001"/>
                    </a:ext>
                  </a:extLst>
                </a:gridCol>
              </a:tblGrid>
              <a:tr h="1735550">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0"/>
                  </a:ext>
                </a:extLst>
              </a:tr>
              <a:tr h="4732259">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3"/>
          <p:cNvSpPr txBox="1"/>
          <p:nvPr/>
        </p:nvSpPr>
        <p:spPr>
          <a:xfrm>
            <a:off x="1605011" y="2927582"/>
            <a:ext cx="4070421" cy="847725"/>
          </a:xfrm>
          <a:prstGeom prst="rect">
            <a:avLst/>
          </a:prstGeom>
        </p:spPr>
        <p:txBody>
          <a:bodyPr lIns="0" tIns="0" rIns="0" bIns="0" rtlCol="0" anchor="t">
            <a:spAutoFit/>
          </a:bodyPr>
          <a:lstStyle/>
          <a:p>
            <a:pPr marL="0" lvl="0" indent="0" algn="l">
              <a:lnSpc>
                <a:spcPts val="6240"/>
              </a:lnSpc>
              <a:spcBef>
                <a:spcPct val="0"/>
              </a:spcBef>
            </a:pPr>
            <a:r>
              <a:rPr lang="en-US" sz="5200">
                <a:solidFill>
                  <a:srgbClr val="004AAD"/>
                </a:solidFill>
                <a:latin typeface="Telegraf Bold"/>
              </a:rPr>
              <a:t>GMD</a:t>
            </a:r>
          </a:p>
        </p:txBody>
      </p:sp>
      <p:sp>
        <p:nvSpPr>
          <p:cNvPr id="4" name="TextBox 4"/>
          <p:cNvSpPr txBox="1"/>
          <p:nvPr/>
        </p:nvSpPr>
        <p:spPr>
          <a:xfrm>
            <a:off x="1557386" y="4468495"/>
            <a:ext cx="7254330" cy="4789805"/>
          </a:xfrm>
          <a:prstGeom prst="rect">
            <a:avLst/>
          </a:prstGeom>
        </p:spPr>
        <p:txBody>
          <a:bodyPr lIns="0" tIns="0" rIns="0" bIns="0" rtlCol="0" anchor="t">
            <a:spAutoFit/>
          </a:bodyPr>
          <a:lstStyle/>
          <a:p>
            <a:pPr algn="just">
              <a:lnSpc>
                <a:spcPts val="3220"/>
              </a:lnSpc>
            </a:pPr>
            <a:r>
              <a:rPr lang="en-US" sz="2300">
                <a:solidFill>
                  <a:srgbClr val="1B1B1B"/>
                </a:solidFill>
                <a:latin typeface="Montserrat"/>
              </a:rPr>
              <a:t>Tính từ 1/1 đến ngày 14/2, tổng giá trị xuất nhập khẩu hàng hóa cả nước đạt 82,56 tỷ USD, tăng 17,1% so với cùng kỳ 2023.</a:t>
            </a:r>
          </a:p>
          <a:p>
            <a:pPr algn="just">
              <a:lnSpc>
                <a:spcPts val="3220"/>
              </a:lnSpc>
            </a:pPr>
            <a:endParaRPr lang="en-US" sz="2300">
              <a:solidFill>
                <a:srgbClr val="1B1B1B"/>
              </a:solidFill>
              <a:latin typeface="Montserrat"/>
            </a:endParaRPr>
          </a:p>
          <a:p>
            <a:pPr>
              <a:lnSpc>
                <a:spcPts val="3220"/>
              </a:lnSpc>
            </a:pPr>
            <a:r>
              <a:rPr lang="en-US" sz="2300">
                <a:solidFill>
                  <a:srgbClr val="000000"/>
                </a:solidFill>
                <a:latin typeface="Montserrat"/>
              </a:rPr>
              <a:t>Năm 2023, ãi ròng ghi nhận gần 2.222 tỷ đồng, mức lãi cao nhất lịch sử từ khi niêm yết, nhờ chuyển nhượng toàn bộ vốn tại CTCP Cảng Nam Hải Đình Vũ.</a:t>
            </a:r>
          </a:p>
          <a:p>
            <a:pPr>
              <a:lnSpc>
                <a:spcPts val="3220"/>
              </a:lnSpc>
            </a:pPr>
            <a:endParaRPr lang="en-US" sz="2300">
              <a:solidFill>
                <a:srgbClr val="000000"/>
              </a:solidFill>
              <a:latin typeface="Montserrat"/>
            </a:endParaRPr>
          </a:p>
          <a:p>
            <a:pPr>
              <a:lnSpc>
                <a:spcPts val="3220"/>
              </a:lnSpc>
            </a:pPr>
            <a:r>
              <a:rPr lang="en-US" sz="2300">
                <a:solidFill>
                  <a:srgbClr val="000000"/>
                </a:solidFill>
                <a:latin typeface="Montserrat"/>
              </a:rPr>
              <a:t>Vào thời điểm nhóm bắt đầu giao dịch, chỉ số RSI là lớn hơn 60.</a:t>
            </a:r>
          </a:p>
          <a:p>
            <a:pPr>
              <a:lnSpc>
                <a:spcPts val="3220"/>
              </a:lnSpc>
              <a:spcBef>
                <a:spcPct val="0"/>
              </a:spcBef>
            </a:pPr>
            <a:endParaRPr lang="en-US" sz="2300">
              <a:solidFill>
                <a:srgbClr val="000000"/>
              </a:solidFill>
              <a:latin typeface="Montserrat"/>
            </a:endParaRPr>
          </a:p>
        </p:txBody>
      </p:sp>
      <p:sp>
        <p:nvSpPr>
          <p:cNvPr id="5" name="TextBox 5"/>
          <p:cNvSpPr txBox="1"/>
          <p:nvPr/>
        </p:nvSpPr>
        <p:spPr>
          <a:xfrm>
            <a:off x="9530277" y="4893877"/>
            <a:ext cx="7395773" cy="3589655"/>
          </a:xfrm>
          <a:prstGeom prst="rect">
            <a:avLst/>
          </a:prstGeom>
        </p:spPr>
        <p:txBody>
          <a:bodyPr lIns="0" tIns="0" rIns="0" bIns="0" rtlCol="0" anchor="t">
            <a:spAutoFit/>
          </a:bodyPr>
          <a:lstStyle/>
          <a:p>
            <a:pPr algn="just">
              <a:lnSpc>
                <a:spcPts val="3220"/>
              </a:lnSpc>
            </a:pPr>
            <a:r>
              <a:rPr lang="en-US" sz="2300">
                <a:solidFill>
                  <a:srgbClr val="1B1B1B"/>
                </a:solidFill>
                <a:latin typeface="Montserrat"/>
              </a:rPr>
              <a:t>Năm 2023, Chứng khoán VIX có lãi trước thuế và sau thuế lần lượt đạt 1.198.8 tỷ đồng và 966,4 tỷ đồng, cùng gấp hơn 3 lần năm trước</a:t>
            </a:r>
          </a:p>
          <a:p>
            <a:pPr algn="just">
              <a:lnSpc>
                <a:spcPts val="3220"/>
              </a:lnSpc>
            </a:pPr>
            <a:endParaRPr lang="en-US" sz="2300">
              <a:solidFill>
                <a:srgbClr val="1B1B1B"/>
              </a:solidFill>
              <a:latin typeface="Montserrat"/>
            </a:endParaRPr>
          </a:p>
          <a:p>
            <a:pPr algn="just">
              <a:lnSpc>
                <a:spcPts val="3220"/>
              </a:lnSpc>
            </a:pPr>
            <a:r>
              <a:rPr lang="en-US" sz="2300">
                <a:solidFill>
                  <a:srgbClr val="1B1B1B"/>
                </a:solidFill>
                <a:latin typeface="Montserrat"/>
              </a:rPr>
              <a:t>Đầu năm 2024, chứng khoán VIX chuẩn bị "hút" 6.360 tỷ đồng, tăng vốn lên vị trí thứ 3.</a:t>
            </a:r>
          </a:p>
          <a:p>
            <a:pPr algn="just">
              <a:lnSpc>
                <a:spcPts val="3220"/>
              </a:lnSpc>
            </a:pPr>
            <a:endParaRPr lang="en-US" sz="2300">
              <a:solidFill>
                <a:srgbClr val="1B1B1B"/>
              </a:solidFill>
              <a:latin typeface="Montserrat"/>
            </a:endParaRPr>
          </a:p>
          <a:p>
            <a:pPr algn="just">
              <a:lnSpc>
                <a:spcPts val="3220"/>
              </a:lnSpc>
              <a:spcBef>
                <a:spcPct val="0"/>
              </a:spcBef>
            </a:pPr>
            <a:r>
              <a:rPr lang="en-US" sz="2300">
                <a:solidFill>
                  <a:srgbClr val="1B1B1B"/>
                </a:solidFill>
                <a:latin typeface="Montserrat"/>
              </a:rPr>
              <a:t>Vào thời điểm nhóm bắt đầu giao dịch, chỉ số RSI là lớn hơn 60.</a:t>
            </a:r>
          </a:p>
        </p:txBody>
      </p:sp>
      <p:sp>
        <p:nvSpPr>
          <p:cNvPr id="6" name="TextBox 6"/>
          <p:cNvSpPr txBox="1"/>
          <p:nvPr/>
        </p:nvSpPr>
        <p:spPr>
          <a:xfrm>
            <a:off x="9577902" y="2918057"/>
            <a:ext cx="4073486" cy="904875"/>
          </a:xfrm>
          <a:prstGeom prst="rect">
            <a:avLst/>
          </a:prstGeom>
        </p:spPr>
        <p:txBody>
          <a:bodyPr lIns="0" tIns="0" rIns="0" bIns="0" rtlCol="0" anchor="t">
            <a:spAutoFit/>
          </a:bodyPr>
          <a:lstStyle/>
          <a:p>
            <a:pPr marL="0" lvl="0" indent="0" algn="l">
              <a:lnSpc>
                <a:spcPts val="6600"/>
              </a:lnSpc>
              <a:spcBef>
                <a:spcPct val="0"/>
              </a:spcBef>
            </a:pPr>
            <a:r>
              <a:rPr lang="en-US" sz="5500">
                <a:solidFill>
                  <a:srgbClr val="004AAD"/>
                </a:solidFill>
                <a:latin typeface="Telegraf Bold"/>
              </a:rPr>
              <a:t>MBB</a:t>
            </a:r>
          </a:p>
        </p:txBody>
      </p:sp>
      <p:grpSp>
        <p:nvGrpSpPr>
          <p:cNvPr id="7" name="Group 7"/>
          <p:cNvGrpSpPr/>
          <p:nvPr/>
        </p:nvGrpSpPr>
        <p:grpSpPr>
          <a:xfrm>
            <a:off x="0" y="9853917"/>
            <a:ext cx="18288000" cy="442608"/>
            <a:chOff x="0" y="0"/>
            <a:chExt cx="4816593" cy="116572"/>
          </a:xfrm>
        </p:grpSpPr>
        <p:sp>
          <p:nvSpPr>
            <p:cNvPr id="8" name="Freeform 8"/>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9" name="TextBox 9"/>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028700" y="1310687"/>
            <a:ext cx="14128122" cy="714375"/>
          </a:xfrm>
          <a:prstGeom prst="rect">
            <a:avLst/>
          </a:prstGeom>
        </p:spPr>
        <p:txBody>
          <a:bodyPr lIns="0" tIns="0" rIns="0" bIns="0" rtlCol="0" anchor="t">
            <a:spAutoFit/>
          </a:bodyPr>
          <a:lstStyle/>
          <a:p>
            <a:pPr marL="0" lvl="0" indent="0" algn="l">
              <a:lnSpc>
                <a:spcPts val="5760"/>
              </a:lnSpc>
              <a:spcBef>
                <a:spcPct val="0"/>
              </a:spcBef>
            </a:pPr>
            <a:r>
              <a:rPr lang="en-US" sz="4800">
                <a:solidFill>
                  <a:srgbClr val="FF914D"/>
                </a:solidFill>
                <a:latin typeface="Montserrat Bold"/>
              </a:rPr>
              <a:t>Luận điểm đầu tư</a:t>
            </a:r>
          </a:p>
        </p:txBody>
      </p:sp>
      <p:sp>
        <p:nvSpPr>
          <p:cNvPr id="11" name="TextBox 11"/>
          <p:cNvSpPr txBox="1"/>
          <p:nvPr/>
        </p:nvSpPr>
        <p:spPr>
          <a:xfrm>
            <a:off x="16918350" y="9191625"/>
            <a:ext cx="607649"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16493" y="4576964"/>
            <a:ext cx="16427629" cy="0"/>
          </a:xfrm>
          <a:prstGeom prst="line">
            <a:avLst/>
          </a:prstGeom>
          <a:ln w="47625" cap="flat">
            <a:solidFill>
              <a:srgbClr val="D9D9D9"/>
            </a:solidFill>
            <a:prstDash val="solid"/>
            <a:headEnd type="none" w="sm" len="sm"/>
            <a:tailEnd type="none" w="sm" len="sm"/>
          </a:ln>
        </p:spPr>
        <p:txBody>
          <a:bodyPr/>
          <a:lstStyle/>
          <a:p>
            <a:endParaRPr lang="en-US"/>
          </a:p>
        </p:txBody>
      </p:sp>
      <p:grpSp>
        <p:nvGrpSpPr>
          <p:cNvPr id="3" name="Group 3"/>
          <p:cNvGrpSpPr/>
          <p:nvPr/>
        </p:nvGrpSpPr>
        <p:grpSpPr>
          <a:xfrm>
            <a:off x="839170" y="4765974"/>
            <a:ext cx="822008" cy="344214"/>
            <a:chOff x="0" y="0"/>
            <a:chExt cx="201860" cy="84528"/>
          </a:xfrm>
        </p:grpSpPr>
        <p:sp>
          <p:nvSpPr>
            <p:cNvPr id="4" name="Freeform 4"/>
            <p:cNvSpPr/>
            <p:nvPr/>
          </p:nvSpPr>
          <p:spPr>
            <a:xfrm>
              <a:off x="0" y="0"/>
              <a:ext cx="201860" cy="84528"/>
            </a:xfrm>
            <a:custGeom>
              <a:avLst/>
              <a:gdLst/>
              <a:ahLst/>
              <a:cxnLst/>
              <a:rect l="l" t="t" r="r" b="b"/>
              <a:pathLst>
                <a:path w="201860" h="84528">
                  <a:moveTo>
                    <a:pt x="42264" y="0"/>
                  </a:moveTo>
                  <a:lnTo>
                    <a:pt x="159596" y="0"/>
                  </a:lnTo>
                  <a:cubicBezTo>
                    <a:pt x="182937" y="0"/>
                    <a:pt x="201860" y="18922"/>
                    <a:pt x="201860" y="42264"/>
                  </a:cubicBezTo>
                  <a:lnTo>
                    <a:pt x="201860" y="42264"/>
                  </a:lnTo>
                  <a:cubicBezTo>
                    <a:pt x="201860" y="65606"/>
                    <a:pt x="182937" y="84528"/>
                    <a:pt x="159596" y="84528"/>
                  </a:cubicBezTo>
                  <a:lnTo>
                    <a:pt x="42264" y="84528"/>
                  </a:lnTo>
                  <a:cubicBezTo>
                    <a:pt x="18922" y="84528"/>
                    <a:pt x="0" y="65606"/>
                    <a:pt x="0" y="42264"/>
                  </a:cubicBezTo>
                  <a:lnTo>
                    <a:pt x="0" y="42264"/>
                  </a:lnTo>
                  <a:cubicBezTo>
                    <a:pt x="0" y="18922"/>
                    <a:pt x="18922" y="0"/>
                    <a:pt x="42264" y="0"/>
                  </a:cubicBezTo>
                  <a:close/>
                </a:path>
              </a:pathLst>
            </a:custGeom>
            <a:solidFill>
              <a:srgbClr val="FF914D"/>
            </a:solidFill>
          </p:spPr>
          <p:txBody>
            <a:bodyPr/>
            <a:lstStyle/>
            <a:p>
              <a:endParaRPr lang="en-US"/>
            </a:p>
          </p:txBody>
        </p:sp>
        <p:sp>
          <p:nvSpPr>
            <p:cNvPr id="5" name="TextBox 5"/>
            <p:cNvSpPr txBox="1"/>
            <p:nvPr/>
          </p:nvSpPr>
          <p:spPr>
            <a:xfrm>
              <a:off x="0" y="-38100"/>
              <a:ext cx="201860" cy="122628"/>
            </a:xfrm>
            <a:prstGeom prst="rect">
              <a:avLst/>
            </a:prstGeom>
          </p:spPr>
          <p:txBody>
            <a:bodyPr lIns="50800" tIns="50800" rIns="50800" bIns="50800" rtlCol="0" anchor="ctr"/>
            <a:lstStyle/>
            <a:p>
              <a:pPr algn="ctr">
                <a:lnSpc>
                  <a:spcPts val="2999"/>
                </a:lnSpc>
              </a:pPr>
              <a:endParaRPr/>
            </a:p>
          </p:txBody>
        </p:sp>
      </p:grpSp>
      <p:grpSp>
        <p:nvGrpSpPr>
          <p:cNvPr id="6" name="Group 6"/>
          <p:cNvGrpSpPr/>
          <p:nvPr/>
        </p:nvGrpSpPr>
        <p:grpSpPr>
          <a:xfrm>
            <a:off x="6900101" y="4404857"/>
            <a:ext cx="822008" cy="344214"/>
            <a:chOff x="0" y="0"/>
            <a:chExt cx="201860" cy="84528"/>
          </a:xfrm>
        </p:grpSpPr>
        <p:sp>
          <p:nvSpPr>
            <p:cNvPr id="7" name="Freeform 7"/>
            <p:cNvSpPr/>
            <p:nvPr/>
          </p:nvSpPr>
          <p:spPr>
            <a:xfrm>
              <a:off x="0" y="0"/>
              <a:ext cx="201860" cy="84528"/>
            </a:xfrm>
            <a:custGeom>
              <a:avLst/>
              <a:gdLst/>
              <a:ahLst/>
              <a:cxnLst/>
              <a:rect l="l" t="t" r="r" b="b"/>
              <a:pathLst>
                <a:path w="201860" h="84528">
                  <a:moveTo>
                    <a:pt x="42264" y="0"/>
                  </a:moveTo>
                  <a:lnTo>
                    <a:pt x="159596" y="0"/>
                  </a:lnTo>
                  <a:cubicBezTo>
                    <a:pt x="182937" y="0"/>
                    <a:pt x="201860" y="18922"/>
                    <a:pt x="201860" y="42264"/>
                  </a:cubicBezTo>
                  <a:lnTo>
                    <a:pt x="201860" y="42264"/>
                  </a:lnTo>
                  <a:cubicBezTo>
                    <a:pt x="201860" y="65606"/>
                    <a:pt x="182937" y="84528"/>
                    <a:pt x="159596" y="84528"/>
                  </a:cubicBezTo>
                  <a:lnTo>
                    <a:pt x="42264" y="84528"/>
                  </a:lnTo>
                  <a:cubicBezTo>
                    <a:pt x="18922" y="84528"/>
                    <a:pt x="0" y="65606"/>
                    <a:pt x="0" y="42264"/>
                  </a:cubicBezTo>
                  <a:lnTo>
                    <a:pt x="0" y="42264"/>
                  </a:lnTo>
                  <a:cubicBezTo>
                    <a:pt x="0" y="18922"/>
                    <a:pt x="18922" y="0"/>
                    <a:pt x="42264" y="0"/>
                  </a:cubicBezTo>
                  <a:close/>
                </a:path>
              </a:pathLst>
            </a:custGeom>
            <a:solidFill>
              <a:srgbClr val="FF914D"/>
            </a:solidFill>
          </p:spPr>
          <p:txBody>
            <a:bodyPr/>
            <a:lstStyle/>
            <a:p>
              <a:endParaRPr lang="en-US"/>
            </a:p>
          </p:txBody>
        </p:sp>
        <p:sp>
          <p:nvSpPr>
            <p:cNvPr id="8" name="TextBox 8"/>
            <p:cNvSpPr txBox="1"/>
            <p:nvPr/>
          </p:nvSpPr>
          <p:spPr>
            <a:xfrm>
              <a:off x="0" y="-38100"/>
              <a:ext cx="201860" cy="122628"/>
            </a:xfrm>
            <a:prstGeom prst="rect">
              <a:avLst/>
            </a:prstGeom>
          </p:spPr>
          <p:txBody>
            <a:bodyPr lIns="50800" tIns="50800" rIns="50800" bIns="50800" rtlCol="0" anchor="ctr"/>
            <a:lstStyle/>
            <a:p>
              <a:pPr algn="ctr">
                <a:lnSpc>
                  <a:spcPts val="2999"/>
                </a:lnSpc>
              </a:pPr>
              <a:endParaRPr/>
            </a:p>
          </p:txBody>
        </p:sp>
      </p:grpSp>
      <p:grpSp>
        <p:nvGrpSpPr>
          <p:cNvPr id="9" name="Group 9"/>
          <p:cNvGrpSpPr/>
          <p:nvPr/>
        </p:nvGrpSpPr>
        <p:grpSpPr>
          <a:xfrm>
            <a:off x="12826775" y="4404857"/>
            <a:ext cx="822008" cy="344214"/>
            <a:chOff x="0" y="0"/>
            <a:chExt cx="201860" cy="84528"/>
          </a:xfrm>
        </p:grpSpPr>
        <p:sp>
          <p:nvSpPr>
            <p:cNvPr id="10" name="Freeform 10"/>
            <p:cNvSpPr/>
            <p:nvPr/>
          </p:nvSpPr>
          <p:spPr>
            <a:xfrm>
              <a:off x="0" y="0"/>
              <a:ext cx="201860" cy="84528"/>
            </a:xfrm>
            <a:custGeom>
              <a:avLst/>
              <a:gdLst/>
              <a:ahLst/>
              <a:cxnLst/>
              <a:rect l="l" t="t" r="r" b="b"/>
              <a:pathLst>
                <a:path w="201860" h="84528">
                  <a:moveTo>
                    <a:pt x="42264" y="0"/>
                  </a:moveTo>
                  <a:lnTo>
                    <a:pt x="159596" y="0"/>
                  </a:lnTo>
                  <a:cubicBezTo>
                    <a:pt x="182937" y="0"/>
                    <a:pt x="201860" y="18922"/>
                    <a:pt x="201860" y="42264"/>
                  </a:cubicBezTo>
                  <a:lnTo>
                    <a:pt x="201860" y="42264"/>
                  </a:lnTo>
                  <a:cubicBezTo>
                    <a:pt x="201860" y="65606"/>
                    <a:pt x="182937" y="84528"/>
                    <a:pt x="159596" y="84528"/>
                  </a:cubicBezTo>
                  <a:lnTo>
                    <a:pt x="42264" y="84528"/>
                  </a:lnTo>
                  <a:cubicBezTo>
                    <a:pt x="18922" y="84528"/>
                    <a:pt x="0" y="65606"/>
                    <a:pt x="0" y="42264"/>
                  </a:cubicBezTo>
                  <a:lnTo>
                    <a:pt x="0" y="42264"/>
                  </a:lnTo>
                  <a:cubicBezTo>
                    <a:pt x="0" y="18922"/>
                    <a:pt x="18922" y="0"/>
                    <a:pt x="42264" y="0"/>
                  </a:cubicBezTo>
                  <a:close/>
                </a:path>
              </a:pathLst>
            </a:custGeom>
            <a:solidFill>
              <a:srgbClr val="FF914D"/>
            </a:solidFill>
          </p:spPr>
          <p:txBody>
            <a:bodyPr/>
            <a:lstStyle/>
            <a:p>
              <a:endParaRPr lang="en-US"/>
            </a:p>
          </p:txBody>
        </p:sp>
        <p:sp>
          <p:nvSpPr>
            <p:cNvPr id="11" name="TextBox 11"/>
            <p:cNvSpPr txBox="1"/>
            <p:nvPr/>
          </p:nvSpPr>
          <p:spPr>
            <a:xfrm>
              <a:off x="0" y="-38100"/>
              <a:ext cx="201860" cy="122628"/>
            </a:xfrm>
            <a:prstGeom prst="rect">
              <a:avLst/>
            </a:prstGeom>
          </p:spPr>
          <p:txBody>
            <a:bodyPr lIns="50800" tIns="50800" rIns="50800" bIns="50800" rtlCol="0" anchor="ctr"/>
            <a:lstStyle/>
            <a:p>
              <a:pPr algn="ctr">
                <a:lnSpc>
                  <a:spcPts val="2999"/>
                </a:lnSpc>
              </a:pPr>
              <a:endParaRPr/>
            </a:p>
          </p:txBody>
        </p:sp>
      </p:grpSp>
      <p:sp>
        <p:nvSpPr>
          <p:cNvPr id="12" name="TextBox 12"/>
          <p:cNvSpPr txBox="1"/>
          <p:nvPr/>
        </p:nvSpPr>
        <p:spPr>
          <a:xfrm>
            <a:off x="839170" y="2299832"/>
            <a:ext cx="10045251" cy="1152525"/>
          </a:xfrm>
          <a:prstGeom prst="rect">
            <a:avLst/>
          </a:prstGeom>
        </p:spPr>
        <p:txBody>
          <a:bodyPr lIns="0" tIns="0" rIns="0" bIns="0" rtlCol="0" anchor="t">
            <a:spAutoFit/>
          </a:bodyPr>
          <a:lstStyle/>
          <a:p>
            <a:pPr marL="0" lvl="0" indent="0" algn="l">
              <a:lnSpc>
                <a:spcPts val="9000"/>
              </a:lnSpc>
              <a:spcBef>
                <a:spcPct val="0"/>
              </a:spcBef>
            </a:pPr>
            <a:r>
              <a:rPr lang="en-US" sz="7500">
                <a:solidFill>
                  <a:srgbClr val="004AAD"/>
                </a:solidFill>
                <a:latin typeface="Montserrat Bold"/>
              </a:rPr>
              <a:t>Giai đoạn 2 </a:t>
            </a:r>
          </a:p>
        </p:txBody>
      </p:sp>
      <p:sp>
        <p:nvSpPr>
          <p:cNvPr id="13" name="TextBox 13"/>
          <p:cNvSpPr txBox="1"/>
          <p:nvPr/>
        </p:nvSpPr>
        <p:spPr>
          <a:xfrm>
            <a:off x="839170" y="5150609"/>
            <a:ext cx="5386801" cy="1299791"/>
          </a:xfrm>
          <a:prstGeom prst="rect">
            <a:avLst/>
          </a:prstGeom>
        </p:spPr>
        <p:txBody>
          <a:bodyPr lIns="0" tIns="0" rIns="0" bIns="0" rtlCol="0" anchor="t">
            <a:spAutoFit/>
          </a:bodyPr>
          <a:lstStyle/>
          <a:p>
            <a:pPr marL="0" lvl="0" indent="0" algn="l">
              <a:lnSpc>
                <a:spcPts val="5311"/>
              </a:lnSpc>
            </a:pPr>
            <a:r>
              <a:rPr lang="en-US" sz="3517">
                <a:solidFill>
                  <a:srgbClr val="FF914D"/>
                </a:solidFill>
                <a:latin typeface="Montserrat Bold"/>
              </a:rPr>
              <a:t>Lấy dữ liệu từ các cổ phiếu đã chọn</a:t>
            </a:r>
          </a:p>
        </p:txBody>
      </p:sp>
      <p:sp>
        <p:nvSpPr>
          <p:cNvPr id="14" name="TextBox 14"/>
          <p:cNvSpPr txBox="1"/>
          <p:nvPr/>
        </p:nvSpPr>
        <p:spPr>
          <a:xfrm>
            <a:off x="6900101" y="5150609"/>
            <a:ext cx="4621941" cy="1299791"/>
          </a:xfrm>
          <a:prstGeom prst="rect">
            <a:avLst/>
          </a:prstGeom>
        </p:spPr>
        <p:txBody>
          <a:bodyPr lIns="0" tIns="0" rIns="0" bIns="0" rtlCol="0" anchor="t">
            <a:spAutoFit/>
          </a:bodyPr>
          <a:lstStyle/>
          <a:p>
            <a:pPr marL="0" lvl="0" indent="0" algn="l">
              <a:lnSpc>
                <a:spcPts val="5311"/>
              </a:lnSpc>
            </a:pPr>
            <a:r>
              <a:rPr lang="en-US" sz="3517">
                <a:solidFill>
                  <a:srgbClr val="FF914D"/>
                </a:solidFill>
                <a:latin typeface="Montserrat Bold"/>
              </a:rPr>
              <a:t>Xây dựng và vẽ biểu đồ đánh giá</a:t>
            </a:r>
          </a:p>
        </p:txBody>
      </p:sp>
      <p:sp>
        <p:nvSpPr>
          <p:cNvPr id="15" name="TextBox 15"/>
          <p:cNvSpPr txBox="1"/>
          <p:nvPr/>
        </p:nvSpPr>
        <p:spPr>
          <a:xfrm>
            <a:off x="12822547" y="5255384"/>
            <a:ext cx="4812555" cy="533400"/>
          </a:xfrm>
          <a:prstGeom prst="rect">
            <a:avLst/>
          </a:prstGeom>
        </p:spPr>
        <p:txBody>
          <a:bodyPr lIns="0" tIns="0" rIns="0" bIns="0" rtlCol="0" anchor="t">
            <a:spAutoFit/>
          </a:bodyPr>
          <a:lstStyle/>
          <a:p>
            <a:pPr marL="0" lvl="0" indent="0" algn="l">
              <a:lnSpc>
                <a:spcPts val="4220"/>
              </a:lnSpc>
              <a:spcBef>
                <a:spcPct val="0"/>
              </a:spcBef>
            </a:pPr>
            <a:r>
              <a:rPr lang="en-US" sz="3517">
                <a:solidFill>
                  <a:srgbClr val="FF914D"/>
                </a:solidFill>
                <a:latin typeface="Montserrat Bold"/>
              </a:rPr>
              <a:t>Xây dựng danh mục</a:t>
            </a:r>
          </a:p>
        </p:txBody>
      </p:sp>
      <p:sp>
        <p:nvSpPr>
          <p:cNvPr id="16" name="TextBox 16"/>
          <p:cNvSpPr txBox="1"/>
          <p:nvPr/>
        </p:nvSpPr>
        <p:spPr>
          <a:xfrm>
            <a:off x="12822547" y="5924359"/>
            <a:ext cx="5051420" cy="2408119"/>
          </a:xfrm>
          <a:prstGeom prst="rect">
            <a:avLst/>
          </a:prstGeom>
        </p:spPr>
        <p:txBody>
          <a:bodyPr lIns="0" tIns="0" rIns="0" bIns="0" rtlCol="0" anchor="t">
            <a:spAutoFit/>
          </a:bodyPr>
          <a:lstStyle/>
          <a:p>
            <a:pPr marL="0" lvl="0" indent="0" algn="l">
              <a:lnSpc>
                <a:spcPts val="4814"/>
              </a:lnSpc>
            </a:pPr>
            <a:r>
              <a:rPr lang="en-US" sz="3188">
                <a:solidFill>
                  <a:srgbClr val="000000"/>
                </a:solidFill>
                <a:latin typeface="Montserrat"/>
              </a:rPr>
              <a:t>tìm ra các danh mục đầu tư có tỷ lệ Sharpe cao nhất (Modern Portfolio Theory)</a:t>
            </a:r>
          </a:p>
        </p:txBody>
      </p:sp>
      <p:sp>
        <p:nvSpPr>
          <p:cNvPr id="17" name="TextBox 17"/>
          <p:cNvSpPr txBox="1"/>
          <p:nvPr/>
        </p:nvSpPr>
        <p:spPr>
          <a:xfrm>
            <a:off x="16897514" y="9191625"/>
            <a:ext cx="646607"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Freeform 2"/>
          <p:cNvSpPr/>
          <p:nvPr/>
        </p:nvSpPr>
        <p:spPr>
          <a:xfrm>
            <a:off x="14661193" y="0"/>
            <a:ext cx="3626807" cy="3821044"/>
          </a:xfrm>
          <a:custGeom>
            <a:avLst/>
            <a:gdLst/>
            <a:ahLst/>
            <a:cxnLst/>
            <a:rect l="l" t="t" r="r" b="b"/>
            <a:pathLst>
              <a:path w="3626807" h="3821044">
                <a:moveTo>
                  <a:pt x="0" y="0"/>
                </a:moveTo>
                <a:lnTo>
                  <a:pt x="3626807" y="0"/>
                </a:lnTo>
                <a:lnTo>
                  <a:pt x="3626807" y="3821044"/>
                </a:lnTo>
                <a:lnTo>
                  <a:pt x="0" y="3821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flipV="1">
            <a:off x="0" y="6465956"/>
            <a:ext cx="3626807" cy="3821044"/>
          </a:xfrm>
          <a:custGeom>
            <a:avLst/>
            <a:gdLst/>
            <a:ahLst/>
            <a:cxnLst/>
            <a:rect l="l" t="t" r="r" b="b"/>
            <a:pathLst>
              <a:path w="3626807" h="3821044">
                <a:moveTo>
                  <a:pt x="3626807" y="3821044"/>
                </a:moveTo>
                <a:lnTo>
                  <a:pt x="0" y="3821044"/>
                </a:lnTo>
                <a:lnTo>
                  <a:pt x="0" y="0"/>
                </a:lnTo>
                <a:lnTo>
                  <a:pt x="3626807" y="0"/>
                </a:lnTo>
                <a:lnTo>
                  <a:pt x="3626807" y="3821044"/>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3122981" y="3119411"/>
            <a:ext cx="12042039" cy="3686816"/>
          </a:xfrm>
          <a:prstGeom prst="rect">
            <a:avLst/>
          </a:prstGeom>
        </p:spPr>
        <p:txBody>
          <a:bodyPr lIns="0" tIns="0" rIns="0" bIns="0" rtlCol="0" anchor="t">
            <a:spAutoFit/>
          </a:bodyPr>
          <a:lstStyle/>
          <a:p>
            <a:pPr algn="ctr">
              <a:lnSpc>
                <a:spcPts val="14652"/>
              </a:lnSpc>
              <a:spcBef>
                <a:spcPct val="0"/>
              </a:spcBef>
            </a:pPr>
            <a:r>
              <a:rPr lang="en-US" sz="10466">
                <a:solidFill>
                  <a:srgbClr val="004AAD"/>
                </a:solidFill>
                <a:latin typeface="Arimo Bold"/>
              </a:rPr>
              <a:t>TỐI ƯU HÓA DANH MỤC</a:t>
            </a:r>
          </a:p>
        </p:txBody>
      </p:sp>
      <p:grpSp>
        <p:nvGrpSpPr>
          <p:cNvPr id="5" name="Group 5"/>
          <p:cNvGrpSpPr/>
          <p:nvPr/>
        </p:nvGrpSpPr>
        <p:grpSpPr>
          <a:xfrm>
            <a:off x="16744950" y="8743950"/>
            <a:ext cx="3086100" cy="875402"/>
            <a:chOff x="0" y="0"/>
            <a:chExt cx="812800" cy="230559"/>
          </a:xfrm>
        </p:grpSpPr>
        <p:sp>
          <p:nvSpPr>
            <p:cNvPr id="6" name="Freeform 6"/>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0CA6A2"/>
            </a:solidFill>
          </p:spPr>
          <p:txBody>
            <a:bodyPr/>
            <a:lstStyle/>
            <a:p>
              <a:endParaRPr lang="en-US"/>
            </a:p>
          </p:txBody>
        </p:sp>
        <p:sp>
          <p:nvSpPr>
            <p:cNvPr id="7" name="TextBox 7"/>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6744950" y="8743950"/>
            <a:ext cx="3086100" cy="875402"/>
            <a:chOff x="0" y="0"/>
            <a:chExt cx="812800" cy="230559"/>
          </a:xfrm>
        </p:grpSpPr>
        <p:sp>
          <p:nvSpPr>
            <p:cNvPr id="9" name="Freeform 9"/>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4779CD"/>
            </a:solidFill>
          </p:spPr>
          <p:txBody>
            <a:bodyPr/>
            <a:lstStyle/>
            <a:p>
              <a:endParaRPr lang="en-US"/>
            </a:p>
          </p:txBody>
        </p:sp>
        <p:sp>
          <p:nvSpPr>
            <p:cNvPr id="10" name="TextBox 10"/>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6055623" y="8354196"/>
            <a:ext cx="1582825" cy="158282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6390186" y="8600359"/>
            <a:ext cx="913698" cy="1002021"/>
          </a:xfrm>
          <a:prstGeom prst="rect">
            <a:avLst/>
          </a:prstGeom>
        </p:spPr>
        <p:txBody>
          <a:bodyPr lIns="0" tIns="0" rIns="0" bIns="0" rtlCol="0" anchor="t">
            <a:spAutoFit/>
          </a:bodyPr>
          <a:lstStyle/>
          <a:p>
            <a:pPr algn="ctr">
              <a:lnSpc>
                <a:spcPts val="8289"/>
              </a:lnSpc>
              <a:spcBef>
                <a:spcPct val="0"/>
              </a:spcBef>
            </a:pPr>
            <a:r>
              <a:rPr lang="en-US" sz="5921">
                <a:solidFill>
                  <a:srgbClr val="F2F2F2"/>
                </a:solidFill>
                <a:latin typeface="Open Sans Bold"/>
              </a:rPr>
              <a:t>4</a:t>
            </a:r>
          </a:p>
        </p:txBody>
      </p:sp>
      <p:grpSp>
        <p:nvGrpSpPr>
          <p:cNvPr id="15" name="Group 15"/>
          <p:cNvGrpSpPr/>
          <p:nvPr/>
        </p:nvGrpSpPr>
        <p:grpSpPr>
          <a:xfrm>
            <a:off x="715191" y="581511"/>
            <a:ext cx="4455006" cy="894379"/>
            <a:chOff x="0" y="0"/>
            <a:chExt cx="5940009" cy="1192505"/>
          </a:xfrm>
        </p:grpSpPr>
        <p:sp>
          <p:nvSpPr>
            <p:cNvPr id="16" name="Freeform 16"/>
            <p:cNvSpPr/>
            <p:nvPr/>
          </p:nvSpPr>
          <p:spPr>
            <a:xfrm>
              <a:off x="0" y="0"/>
              <a:ext cx="1141823" cy="1192505"/>
            </a:xfrm>
            <a:custGeom>
              <a:avLst/>
              <a:gdLst/>
              <a:ahLst/>
              <a:cxnLst/>
              <a:rect l="l" t="t" r="r" b="b"/>
              <a:pathLst>
                <a:path w="1141823" h="1192505">
                  <a:moveTo>
                    <a:pt x="0" y="0"/>
                  </a:moveTo>
                  <a:lnTo>
                    <a:pt x="1141823" y="0"/>
                  </a:lnTo>
                  <a:lnTo>
                    <a:pt x="1141823" y="1192505"/>
                  </a:lnTo>
                  <a:lnTo>
                    <a:pt x="0" y="11925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7" name="TextBox 17"/>
            <p:cNvSpPr txBox="1"/>
            <p:nvPr/>
          </p:nvSpPr>
          <p:spPr>
            <a:xfrm>
              <a:off x="1494498" y="-38100"/>
              <a:ext cx="4445510" cy="796904"/>
            </a:xfrm>
            <a:prstGeom prst="rect">
              <a:avLst/>
            </a:prstGeom>
          </p:spPr>
          <p:txBody>
            <a:bodyPr lIns="0" tIns="0" rIns="0" bIns="0" rtlCol="0" anchor="t">
              <a:spAutoFit/>
            </a:bodyPr>
            <a:lstStyle/>
            <a:p>
              <a:pPr>
                <a:lnSpc>
                  <a:spcPts val="4481"/>
                </a:lnSpc>
              </a:pPr>
              <a:r>
                <a:rPr lang="en-US" sz="3734">
                  <a:solidFill>
                    <a:srgbClr val="000000"/>
                  </a:solidFill>
                  <a:latin typeface="Telegraf Bold"/>
                </a:rPr>
                <a:t>ATTACKER</a:t>
              </a:r>
            </a:p>
          </p:txBody>
        </p:sp>
        <p:sp>
          <p:nvSpPr>
            <p:cNvPr id="18" name="TextBox 18"/>
            <p:cNvSpPr txBox="1"/>
            <p:nvPr/>
          </p:nvSpPr>
          <p:spPr>
            <a:xfrm>
              <a:off x="1494498" y="739817"/>
              <a:ext cx="4445510" cy="452563"/>
            </a:xfrm>
            <a:prstGeom prst="rect">
              <a:avLst/>
            </a:prstGeom>
          </p:spPr>
          <p:txBody>
            <a:bodyPr lIns="0" tIns="0" rIns="0" bIns="0" rtlCol="0" anchor="t">
              <a:spAutoFit/>
            </a:bodyPr>
            <a:lstStyle/>
            <a:p>
              <a:pPr>
                <a:lnSpc>
                  <a:spcPts val="2560"/>
                </a:lnSpc>
              </a:pPr>
              <a:r>
                <a:rPr lang="en-US" sz="2134">
                  <a:solidFill>
                    <a:srgbClr val="000000"/>
                  </a:solidFill>
                  <a:latin typeface="Telegraf"/>
                </a:rPr>
                <a:t>2024</a:t>
              </a: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62547" y="1568487"/>
            <a:ext cx="18288000" cy="8718513"/>
            <a:chOff x="0" y="0"/>
            <a:chExt cx="4816593" cy="2296234"/>
          </a:xfrm>
        </p:grpSpPr>
        <p:sp>
          <p:nvSpPr>
            <p:cNvPr id="3" name="Freeform 3"/>
            <p:cNvSpPr/>
            <p:nvPr/>
          </p:nvSpPr>
          <p:spPr>
            <a:xfrm>
              <a:off x="0" y="0"/>
              <a:ext cx="4816592" cy="2296234"/>
            </a:xfrm>
            <a:custGeom>
              <a:avLst/>
              <a:gdLst/>
              <a:ahLst/>
              <a:cxnLst/>
              <a:rect l="l" t="t" r="r" b="b"/>
              <a:pathLst>
                <a:path w="4816592" h="2296234">
                  <a:moveTo>
                    <a:pt x="0" y="0"/>
                  </a:moveTo>
                  <a:lnTo>
                    <a:pt x="4816592" y="0"/>
                  </a:lnTo>
                  <a:lnTo>
                    <a:pt x="4816592" y="2296234"/>
                  </a:lnTo>
                  <a:lnTo>
                    <a:pt x="0" y="2296234"/>
                  </a:lnTo>
                  <a:close/>
                </a:path>
              </a:pathLst>
            </a:custGeom>
            <a:solidFill>
              <a:srgbClr val="004AAD"/>
            </a:solidFill>
          </p:spPr>
          <p:txBody>
            <a:bodyPr/>
            <a:lstStyle/>
            <a:p>
              <a:endParaRPr lang="en-US"/>
            </a:p>
          </p:txBody>
        </p:sp>
        <p:sp>
          <p:nvSpPr>
            <p:cNvPr id="4" name="TextBox 4"/>
            <p:cNvSpPr txBox="1"/>
            <p:nvPr/>
          </p:nvSpPr>
          <p:spPr>
            <a:xfrm>
              <a:off x="0" y="-38100"/>
              <a:ext cx="4816593" cy="2334334"/>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744207" y="1300118"/>
            <a:ext cx="8399793" cy="8718513"/>
          </a:xfrm>
          <a:custGeom>
            <a:avLst/>
            <a:gdLst/>
            <a:ahLst/>
            <a:cxnLst/>
            <a:rect l="l" t="t" r="r" b="b"/>
            <a:pathLst>
              <a:path w="8399793" h="8718513">
                <a:moveTo>
                  <a:pt x="0" y="0"/>
                </a:moveTo>
                <a:lnTo>
                  <a:pt x="8399793" y="0"/>
                </a:lnTo>
                <a:lnTo>
                  <a:pt x="8399793" y="8718514"/>
                </a:lnTo>
                <a:lnTo>
                  <a:pt x="0" y="8718514"/>
                </a:lnTo>
                <a:lnTo>
                  <a:pt x="0" y="0"/>
                </a:lnTo>
                <a:close/>
              </a:path>
            </a:pathLst>
          </a:custGeom>
          <a:blipFill>
            <a:blip r:embed="rId2"/>
            <a:stretch>
              <a:fillRect r="-3794"/>
            </a:stretch>
          </a:blipFill>
        </p:spPr>
        <p:txBody>
          <a:bodyPr/>
          <a:lstStyle/>
          <a:p>
            <a:endParaRPr lang="en-US"/>
          </a:p>
        </p:txBody>
      </p:sp>
      <p:grpSp>
        <p:nvGrpSpPr>
          <p:cNvPr id="6" name="Group 6"/>
          <p:cNvGrpSpPr/>
          <p:nvPr/>
        </p:nvGrpSpPr>
        <p:grpSpPr>
          <a:xfrm>
            <a:off x="0" y="0"/>
            <a:ext cx="5593239" cy="1028700"/>
            <a:chOff x="0" y="0"/>
            <a:chExt cx="1473116" cy="270933"/>
          </a:xfrm>
        </p:grpSpPr>
        <p:sp>
          <p:nvSpPr>
            <p:cNvPr id="7" name="Freeform 7"/>
            <p:cNvSpPr/>
            <p:nvPr/>
          </p:nvSpPr>
          <p:spPr>
            <a:xfrm>
              <a:off x="0" y="0"/>
              <a:ext cx="1473116" cy="270933"/>
            </a:xfrm>
            <a:custGeom>
              <a:avLst/>
              <a:gdLst/>
              <a:ahLst/>
              <a:cxnLst/>
              <a:rect l="l" t="t" r="r" b="b"/>
              <a:pathLst>
                <a:path w="1473116" h="270933">
                  <a:moveTo>
                    <a:pt x="1269916" y="0"/>
                  </a:moveTo>
                  <a:lnTo>
                    <a:pt x="0" y="0"/>
                  </a:lnTo>
                  <a:lnTo>
                    <a:pt x="0" y="270933"/>
                  </a:lnTo>
                  <a:lnTo>
                    <a:pt x="1269916" y="270933"/>
                  </a:lnTo>
                  <a:lnTo>
                    <a:pt x="1473116" y="135467"/>
                  </a:lnTo>
                  <a:lnTo>
                    <a:pt x="1269916" y="0"/>
                  </a:lnTo>
                  <a:close/>
                </a:path>
              </a:pathLst>
            </a:custGeom>
            <a:solidFill>
              <a:srgbClr val="FF8A00"/>
            </a:solidFill>
          </p:spPr>
          <p:txBody>
            <a:bodyPr/>
            <a:lstStyle/>
            <a:p>
              <a:endParaRPr lang="en-US"/>
            </a:p>
          </p:txBody>
        </p:sp>
        <p:sp>
          <p:nvSpPr>
            <p:cNvPr id="8" name="TextBox 8"/>
            <p:cNvSpPr txBox="1"/>
            <p:nvPr/>
          </p:nvSpPr>
          <p:spPr>
            <a:xfrm>
              <a:off x="0" y="-38100"/>
              <a:ext cx="1358816" cy="309033"/>
            </a:xfrm>
            <a:prstGeom prst="rect">
              <a:avLst/>
            </a:prstGeom>
          </p:spPr>
          <p:txBody>
            <a:bodyPr lIns="50800" tIns="50800" rIns="50800" bIns="50800" rtlCol="0" anchor="ctr"/>
            <a:lstStyle/>
            <a:p>
              <a:pPr algn="ctr">
                <a:lnSpc>
                  <a:spcPts val="3499"/>
                </a:lnSpc>
              </a:pPr>
              <a:r>
                <a:rPr lang="en-US" sz="2499">
                  <a:solidFill>
                    <a:srgbClr val="FFFFFF"/>
                  </a:solidFill>
                  <a:latin typeface="Montserrat Bold"/>
                </a:rPr>
                <a:t>Tối ưu hóa danh mục đầu tư</a:t>
              </a:r>
            </a:p>
          </p:txBody>
        </p:sp>
      </p:grpSp>
      <p:sp>
        <p:nvSpPr>
          <p:cNvPr id="9" name="TextBox 9"/>
          <p:cNvSpPr txBox="1"/>
          <p:nvPr/>
        </p:nvSpPr>
        <p:spPr>
          <a:xfrm>
            <a:off x="8242514" y="409685"/>
            <a:ext cx="9771237" cy="619015"/>
          </a:xfrm>
          <a:prstGeom prst="rect">
            <a:avLst/>
          </a:prstGeom>
        </p:spPr>
        <p:txBody>
          <a:bodyPr lIns="0" tIns="0" rIns="0" bIns="0" rtlCol="0" anchor="t">
            <a:spAutoFit/>
          </a:bodyPr>
          <a:lstStyle/>
          <a:p>
            <a:pPr marL="0" lvl="0" indent="0" algn="l">
              <a:lnSpc>
                <a:spcPts val="4919"/>
              </a:lnSpc>
              <a:spcBef>
                <a:spcPct val="0"/>
              </a:spcBef>
            </a:pPr>
            <a:r>
              <a:rPr lang="en-US" sz="4099">
                <a:solidFill>
                  <a:srgbClr val="004AAD"/>
                </a:solidFill>
                <a:latin typeface="Montserrat Bold"/>
              </a:rPr>
              <a:t>Dữ liệu giá đóng cửa của 5 cổ phiếu</a:t>
            </a:r>
          </a:p>
        </p:txBody>
      </p:sp>
      <p:sp>
        <p:nvSpPr>
          <p:cNvPr id="10" name="TextBox 10"/>
          <p:cNvSpPr txBox="1"/>
          <p:nvPr/>
        </p:nvSpPr>
        <p:spPr>
          <a:xfrm>
            <a:off x="10437427" y="4435774"/>
            <a:ext cx="7850573" cy="2380527"/>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Montserrat"/>
              </a:rPr>
              <a:t>Mã cổ phiếu: ACB, VIX, MBB, GMD, HDB</a:t>
            </a:r>
          </a:p>
          <a:p>
            <a:pPr marL="734059" lvl="1" indent="-367030">
              <a:lnSpc>
                <a:spcPts val="4759"/>
              </a:lnSpc>
              <a:buFont typeface="Arial"/>
              <a:buChar char="•"/>
            </a:pPr>
            <a:r>
              <a:rPr lang="en-US" sz="3399">
                <a:solidFill>
                  <a:srgbClr val="FFFFFF"/>
                </a:solidFill>
                <a:latin typeface="Montserrat"/>
              </a:rPr>
              <a:t>Khoảng thời gian: 4/5/2020 - 11/4/2024</a:t>
            </a:r>
          </a:p>
        </p:txBody>
      </p:sp>
      <p:sp>
        <p:nvSpPr>
          <p:cNvPr id="11" name="TextBox 11"/>
          <p:cNvSpPr txBox="1"/>
          <p:nvPr/>
        </p:nvSpPr>
        <p:spPr>
          <a:xfrm>
            <a:off x="16908676" y="9191625"/>
            <a:ext cx="769723"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FFFFFF"/>
                </a:solidFill>
                <a:latin typeface="Montserrat"/>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2185304" y="4517800"/>
            <a:ext cx="5356536" cy="0"/>
          </a:xfrm>
          <a:prstGeom prst="line">
            <a:avLst/>
          </a:prstGeom>
          <a:ln w="95250" cap="flat">
            <a:solidFill>
              <a:srgbClr val="EFEFEF"/>
            </a:solidFill>
            <a:prstDash val="solid"/>
            <a:headEnd type="none" w="sm" len="sm"/>
            <a:tailEnd type="none" w="sm" len="sm"/>
          </a:ln>
        </p:spPr>
        <p:txBody>
          <a:bodyPr/>
          <a:lstStyle/>
          <a:p>
            <a:endParaRPr lang="en-US"/>
          </a:p>
        </p:txBody>
      </p:sp>
      <p:grpSp>
        <p:nvGrpSpPr>
          <p:cNvPr id="3" name="Group 3"/>
          <p:cNvGrpSpPr/>
          <p:nvPr/>
        </p:nvGrpSpPr>
        <p:grpSpPr>
          <a:xfrm>
            <a:off x="0" y="9853917"/>
            <a:ext cx="18288000" cy="442608"/>
            <a:chOff x="0" y="0"/>
            <a:chExt cx="4816593" cy="116572"/>
          </a:xfrm>
        </p:grpSpPr>
        <p:sp>
          <p:nvSpPr>
            <p:cNvPr id="4" name="Freeform 4"/>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5" name="TextBox 5"/>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0"/>
            <a:ext cx="5593239" cy="1028700"/>
            <a:chOff x="0" y="0"/>
            <a:chExt cx="1473116" cy="270933"/>
          </a:xfrm>
        </p:grpSpPr>
        <p:sp>
          <p:nvSpPr>
            <p:cNvPr id="7" name="Freeform 7"/>
            <p:cNvSpPr/>
            <p:nvPr/>
          </p:nvSpPr>
          <p:spPr>
            <a:xfrm>
              <a:off x="0" y="0"/>
              <a:ext cx="1473116" cy="270933"/>
            </a:xfrm>
            <a:custGeom>
              <a:avLst/>
              <a:gdLst/>
              <a:ahLst/>
              <a:cxnLst/>
              <a:rect l="l" t="t" r="r" b="b"/>
              <a:pathLst>
                <a:path w="1473116" h="270933">
                  <a:moveTo>
                    <a:pt x="1269916" y="0"/>
                  </a:moveTo>
                  <a:lnTo>
                    <a:pt x="0" y="0"/>
                  </a:lnTo>
                  <a:lnTo>
                    <a:pt x="0" y="270933"/>
                  </a:lnTo>
                  <a:lnTo>
                    <a:pt x="1269916" y="270933"/>
                  </a:lnTo>
                  <a:lnTo>
                    <a:pt x="1473116" y="135467"/>
                  </a:lnTo>
                  <a:lnTo>
                    <a:pt x="1269916" y="0"/>
                  </a:lnTo>
                  <a:close/>
                </a:path>
              </a:pathLst>
            </a:custGeom>
            <a:solidFill>
              <a:srgbClr val="FF8A00"/>
            </a:solidFill>
          </p:spPr>
          <p:txBody>
            <a:bodyPr/>
            <a:lstStyle/>
            <a:p>
              <a:endParaRPr lang="en-US"/>
            </a:p>
          </p:txBody>
        </p:sp>
        <p:sp>
          <p:nvSpPr>
            <p:cNvPr id="8" name="TextBox 8"/>
            <p:cNvSpPr txBox="1"/>
            <p:nvPr/>
          </p:nvSpPr>
          <p:spPr>
            <a:xfrm>
              <a:off x="0" y="-38100"/>
              <a:ext cx="1358816" cy="309033"/>
            </a:xfrm>
            <a:prstGeom prst="rect">
              <a:avLst/>
            </a:prstGeom>
          </p:spPr>
          <p:txBody>
            <a:bodyPr lIns="50800" tIns="50800" rIns="50800" bIns="50800" rtlCol="0" anchor="ctr"/>
            <a:lstStyle/>
            <a:p>
              <a:pPr algn="ctr">
                <a:lnSpc>
                  <a:spcPts val="3499"/>
                </a:lnSpc>
              </a:pPr>
              <a:r>
                <a:rPr lang="en-US" sz="2499">
                  <a:solidFill>
                    <a:srgbClr val="FFFFFF"/>
                  </a:solidFill>
                  <a:latin typeface="Montserrat Bold"/>
                </a:rPr>
                <a:t>Tối ưu hóa danh mục đầu tư</a:t>
              </a:r>
            </a:p>
          </p:txBody>
        </p:sp>
      </p:grpSp>
      <p:sp>
        <p:nvSpPr>
          <p:cNvPr id="9" name="Freeform 9"/>
          <p:cNvSpPr/>
          <p:nvPr/>
        </p:nvSpPr>
        <p:spPr>
          <a:xfrm>
            <a:off x="229528" y="1902752"/>
            <a:ext cx="11626686" cy="7077113"/>
          </a:xfrm>
          <a:custGeom>
            <a:avLst/>
            <a:gdLst/>
            <a:ahLst/>
            <a:cxnLst/>
            <a:rect l="l" t="t" r="r" b="b"/>
            <a:pathLst>
              <a:path w="11626686" h="7077113">
                <a:moveTo>
                  <a:pt x="0" y="0"/>
                </a:moveTo>
                <a:lnTo>
                  <a:pt x="11626685" y="0"/>
                </a:lnTo>
                <a:lnTo>
                  <a:pt x="11626685" y="7077113"/>
                </a:lnTo>
                <a:lnTo>
                  <a:pt x="0" y="7077113"/>
                </a:lnTo>
                <a:lnTo>
                  <a:pt x="0" y="0"/>
                </a:lnTo>
                <a:close/>
              </a:path>
            </a:pathLst>
          </a:custGeom>
          <a:blipFill>
            <a:blip r:embed="rId2"/>
            <a:stretch>
              <a:fillRect/>
            </a:stretch>
          </a:blipFill>
        </p:spPr>
        <p:txBody>
          <a:bodyPr/>
          <a:lstStyle/>
          <a:p>
            <a:endParaRPr lang="en-US"/>
          </a:p>
        </p:txBody>
      </p:sp>
      <p:sp>
        <p:nvSpPr>
          <p:cNvPr id="10" name="TextBox 10"/>
          <p:cNvSpPr txBox="1"/>
          <p:nvPr/>
        </p:nvSpPr>
        <p:spPr>
          <a:xfrm>
            <a:off x="12185304" y="1600308"/>
            <a:ext cx="7033551" cy="2142949"/>
          </a:xfrm>
          <a:prstGeom prst="rect">
            <a:avLst/>
          </a:prstGeom>
        </p:spPr>
        <p:txBody>
          <a:bodyPr lIns="0" tIns="0" rIns="0" bIns="0" rtlCol="0" anchor="t">
            <a:spAutoFit/>
          </a:bodyPr>
          <a:lstStyle/>
          <a:p>
            <a:pPr marL="0" lvl="0" indent="0" algn="l">
              <a:lnSpc>
                <a:spcPts val="8400"/>
              </a:lnSpc>
              <a:spcBef>
                <a:spcPct val="0"/>
              </a:spcBef>
            </a:pPr>
            <a:r>
              <a:rPr lang="en-US" sz="7000">
                <a:solidFill>
                  <a:srgbClr val="1B1B1B"/>
                </a:solidFill>
                <a:latin typeface="Montserrat Bold"/>
              </a:rPr>
              <a:t>Lợi tức hàng ngày</a:t>
            </a:r>
          </a:p>
        </p:txBody>
      </p:sp>
      <p:sp>
        <p:nvSpPr>
          <p:cNvPr id="11" name="TextBox 11"/>
          <p:cNvSpPr txBox="1"/>
          <p:nvPr/>
        </p:nvSpPr>
        <p:spPr>
          <a:xfrm>
            <a:off x="12185304" y="5105400"/>
            <a:ext cx="5356536" cy="2603500"/>
          </a:xfrm>
          <a:prstGeom prst="rect">
            <a:avLst/>
          </a:prstGeom>
        </p:spPr>
        <p:txBody>
          <a:bodyPr lIns="0" tIns="0" rIns="0" bIns="0" rtlCol="0" anchor="t">
            <a:spAutoFit/>
          </a:bodyPr>
          <a:lstStyle/>
          <a:p>
            <a:pPr algn="just">
              <a:lnSpc>
                <a:spcPts val="3499"/>
              </a:lnSpc>
              <a:spcBef>
                <a:spcPct val="0"/>
              </a:spcBef>
            </a:pPr>
            <a:r>
              <a:rPr lang="en-US" sz="2499">
                <a:solidFill>
                  <a:srgbClr val="1B1B1B"/>
                </a:solidFill>
                <a:latin typeface="Montserrat"/>
              </a:rPr>
              <a:t>Trừ giá trị logarithm của dữ liệu ngày hôm nay với giá trị logarithm của dữ liệu ngày hôm qua. Kết quả là lợi tức hàng ngày được tính bằng cách so sánh giá trị dữ liệu giữa hai ngày liên tiếp.</a:t>
            </a:r>
          </a:p>
        </p:txBody>
      </p:sp>
      <p:sp>
        <p:nvSpPr>
          <p:cNvPr id="12" name="TextBox 12"/>
          <p:cNvSpPr txBox="1"/>
          <p:nvPr/>
        </p:nvSpPr>
        <p:spPr>
          <a:xfrm>
            <a:off x="3276261" y="8761469"/>
            <a:ext cx="4633957" cy="389166"/>
          </a:xfrm>
          <a:prstGeom prst="rect">
            <a:avLst/>
          </a:prstGeom>
        </p:spPr>
        <p:txBody>
          <a:bodyPr lIns="0" tIns="0" rIns="0" bIns="0" rtlCol="0" anchor="t">
            <a:spAutoFit/>
          </a:bodyPr>
          <a:lstStyle/>
          <a:p>
            <a:pPr marL="0" lvl="0" indent="0" algn="ctr">
              <a:lnSpc>
                <a:spcPts val="3220"/>
              </a:lnSpc>
              <a:spcBef>
                <a:spcPct val="0"/>
              </a:spcBef>
            </a:pPr>
            <a:r>
              <a:rPr lang="en-US" sz="2300" dirty="0" err="1">
                <a:solidFill>
                  <a:srgbClr val="000000"/>
                </a:solidFill>
                <a:latin typeface="Montserrat"/>
              </a:rPr>
              <a:t>Độ</a:t>
            </a:r>
            <a:r>
              <a:rPr lang="en-US" sz="2300" dirty="0">
                <a:solidFill>
                  <a:srgbClr val="000000"/>
                </a:solidFill>
                <a:latin typeface="Montserrat"/>
              </a:rPr>
              <a:t> </a:t>
            </a:r>
            <a:r>
              <a:rPr lang="en-US" sz="2300" dirty="0" err="1">
                <a:solidFill>
                  <a:srgbClr val="000000"/>
                </a:solidFill>
                <a:latin typeface="Montserrat"/>
              </a:rPr>
              <a:t>biến</a:t>
            </a:r>
            <a:r>
              <a:rPr lang="en-US" sz="2300" dirty="0">
                <a:solidFill>
                  <a:srgbClr val="000000"/>
                </a:solidFill>
                <a:latin typeface="Montserrat"/>
              </a:rPr>
              <a:t> </a:t>
            </a:r>
            <a:r>
              <a:rPr lang="en-US" sz="2300" dirty="0" err="1">
                <a:solidFill>
                  <a:srgbClr val="000000"/>
                </a:solidFill>
                <a:latin typeface="Montserrat"/>
              </a:rPr>
              <a:t>động</a:t>
            </a:r>
            <a:r>
              <a:rPr lang="en-US" sz="2300" dirty="0">
                <a:solidFill>
                  <a:srgbClr val="000000"/>
                </a:solidFill>
                <a:latin typeface="Montserrat"/>
              </a:rPr>
              <a:t> </a:t>
            </a:r>
            <a:r>
              <a:rPr lang="en-US" sz="2300" dirty="0" err="1">
                <a:solidFill>
                  <a:srgbClr val="000000"/>
                </a:solidFill>
                <a:latin typeface="Montserrat"/>
              </a:rPr>
              <a:t>lợi</a:t>
            </a:r>
            <a:r>
              <a:rPr lang="en-US" sz="2300" dirty="0">
                <a:solidFill>
                  <a:srgbClr val="000000"/>
                </a:solidFill>
                <a:latin typeface="Montserrat"/>
              </a:rPr>
              <a:t> </a:t>
            </a:r>
            <a:r>
              <a:rPr lang="en-US" sz="2300" dirty="0" err="1">
                <a:solidFill>
                  <a:srgbClr val="000000"/>
                </a:solidFill>
                <a:latin typeface="Montserrat"/>
              </a:rPr>
              <a:t>tức</a:t>
            </a:r>
            <a:r>
              <a:rPr lang="en-US" sz="2300" dirty="0">
                <a:solidFill>
                  <a:srgbClr val="000000"/>
                </a:solidFill>
                <a:latin typeface="Montserrat"/>
              </a:rPr>
              <a:t> </a:t>
            </a:r>
            <a:r>
              <a:rPr lang="en-US" sz="2300" dirty="0" err="1">
                <a:solidFill>
                  <a:srgbClr val="000000"/>
                </a:solidFill>
                <a:latin typeface="Montserrat"/>
              </a:rPr>
              <a:t>hàng</a:t>
            </a:r>
            <a:r>
              <a:rPr lang="en-US" sz="2300" dirty="0">
                <a:solidFill>
                  <a:srgbClr val="000000"/>
                </a:solidFill>
                <a:latin typeface="Montserrat"/>
              </a:rPr>
              <a:t> </a:t>
            </a:r>
            <a:r>
              <a:rPr lang="en-US" sz="2300" dirty="0" err="1">
                <a:solidFill>
                  <a:srgbClr val="000000"/>
                </a:solidFill>
                <a:latin typeface="Montserrat"/>
              </a:rPr>
              <a:t>ngày</a:t>
            </a:r>
            <a:endParaRPr lang="en-US" sz="2300" dirty="0">
              <a:solidFill>
                <a:srgbClr val="000000"/>
              </a:solidFill>
              <a:latin typeface="Montserrat"/>
            </a:endParaRPr>
          </a:p>
        </p:txBody>
      </p:sp>
      <p:sp>
        <p:nvSpPr>
          <p:cNvPr id="13" name="TextBox 13"/>
          <p:cNvSpPr txBox="1"/>
          <p:nvPr/>
        </p:nvSpPr>
        <p:spPr>
          <a:xfrm>
            <a:off x="16912992" y="9191625"/>
            <a:ext cx="765407"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388771" y="3422111"/>
            <a:ext cx="7033551" cy="0"/>
          </a:xfrm>
          <a:prstGeom prst="line">
            <a:avLst/>
          </a:prstGeom>
          <a:ln w="95250" cap="flat">
            <a:solidFill>
              <a:srgbClr val="EFEFEF"/>
            </a:solidFill>
            <a:prstDash val="solid"/>
            <a:headEnd type="none" w="sm" len="sm"/>
            <a:tailEnd type="none" w="sm" len="sm"/>
          </a:ln>
        </p:spPr>
        <p:txBody>
          <a:bodyPr/>
          <a:lstStyle/>
          <a:p>
            <a:endParaRPr lang="en-US"/>
          </a:p>
        </p:txBody>
      </p:sp>
      <p:grpSp>
        <p:nvGrpSpPr>
          <p:cNvPr id="3" name="Group 3"/>
          <p:cNvGrpSpPr/>
          <p:nvPr/>
        </p:nvGrpSpPr>
        <p:grpSpPr>
          <a:xfrm>
            <a:off x="0" y="9853917"/>
            <a:ext cx="18288000" cy="442608"/>
            <a:chOff x="0" y="0"/>
            <a:chExt cx="4816593" cy="116572"/>
          </a:xfrm>
        </p:grpSpPr>
        <p:sp>
          <p:nvSpPr>
            <p:cNvPr id="4" name="Freeform 4"/>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5" name="TextBox 5"/>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0"/>
            <a:ext cx="5593239" cy="1028700"/>
            <a:chOff x="0" y="0"/>
            <a:chExt cx="1473116" cy="270933"/>
          </a:xfrm>
        </p:grpSpPr>
        <p:sp>
          <p:nvSpPr>
            <p:cNvPr id="7" name="Freeform 7"/>
            <p:cNvSpPr/>
            <p:nvPr/>
          </p:nvSpPr>
          <p:spPr>
            <a:xfrm>
              <a:off x="0" y="0"/>
              <a:ext cx="1473116" cy="270933"/>
            </a:xfrm>
            <a:custGeom>
              <a:avLst/>
              <a:gdLst/>
              <a:ahLst/>
              <a:cxnLst/>
              <a:rect l="l" t="t" r="r" b="b"/>
              <a:pathLst>
                <a:path w="1473116" h="270933">
                  <a:moveTo>
                    <a:pt x="1269916" y="0"/>
                  </a:moveTo>
                  <a:lnTo>
                    <a:pt x="0" y="0"/>
                  </a:lnTo>
                  <a:lnTo>
                    <a:pt x="0" y="270933"/>
                  </a:lnTo>
                  <a:lnTo>
                    <a:pt x="1269916" y="270933"/>
                  </a:lnTo>
                  <a:lnTo>
                    <a:pt x="1473116" y="135467"/>
                  </a:lnTo>
                  <a:lnTo>
                    <a:pt x="1269916" y="0"/>
                  </a:lnTo>
                  <a:close/>
                </a:path>
              </a:pathLst>
            </a:custGeom>
            <a:solidFill>
              <a:srgbClr val="FF8A00"/>
            </a:solidFill>
          </p:spPr>
          <p:txBody>
            <a:bodyPr/>
            <a:lstStyle/>
            <a:p>
              <a:endParaRPr lang="en-US"/>
            </a:p>
          </p:txBody>
        </p:sp>
        <p:sp>
          <p:nvSpPr>
            <p:cNvPr id="8" name="TextBox 8"/>
            <p:cNvSpPr txBox="1"/>
            <p:nvPr/>
          </p:nvSpPr>
          <p:spPr>
            <a:xfrm>
              <a:off x="0" y="-38100"/>
              <a:ext cx="1358816" cy="309033"/>
            </a:xfrm>
            <a:prstGeom prst="rect">
              <a:avLst/>
            </a:prstGeom>
          </p:spPr>
          <p:txBody>
            <a:bodyPr lIns="50800" tIns="50800" rIns="50800" bIns="50800" rtlCol="0" anchor="ctr"/>
            <a:lstStyle/>
            <a:p>
              <a:pPr algn="ctr">
                <a:lnSpc>
                  <a:spcPts val="3499"/>
                </a:lnSpc>
              </a:pPr>
              <a:r>
                <a:rPr lang="en-US" sz="2499">
                  <a:solidFill>
                    <a:srgbClr val="FFFFFF"/>
                  </a:solidFill>
                  <a:latin typeface="Montserrat Bold"/>
                </a:rPr>
                <a:t>Tối ưu hóa danh mục đầu tư</a:t>
              </a:r>
            </a:p>
          </p:txBody>
        </p:sp>
      </p:grpSp>
      <p:sp>
        <p:nvSpPr>
          <p:cNvPr id="9" name="Freeform 9"/>
          <p:cNvSpPr/>
          <p:nvPr/>
        </p:nvSpPr>
        <p:spPr>
          <a:xfrm>
            <a:off x="726525" y="1232571"/>
            <a:ext cx="8417475" cy="8417475"/>
          </a:xfrm>
          <a:custGeom>
            <a:avLst/>
            <a:gdLst/>
            <a:ahLst/>
            <a:cxnLst/>
            <a:rect l="l" t="t" r="r" b="b"/>
            <a:pathLst>
              <a:path w="8417475" h="8417475">
                <a:moveTo>
                  <a:pt x="0" y="0"/>
                </a:moveTo>
                <a:lnTo>
                  <a:pt x="8417475" y="0"/>
                </a:lnTo>
                <a:lnTo>
                  <a:pt x="8417475" y="8417475"/>
                </a:lnTo>
                <a:lnTo>
                  <a:pt x="0" y="8417475"/>
                </a:lnTo>
                <a:lnTo>
                  <a:pt x="0" y="0"/>
                </a:lnTo>
                <a:close/>
              </a:path>
            </a:pathLst>
          </a:custGeom>
          <a:blipFill>
            <a:blip r:embed="rId2"/>
            <a:stretch>
              <a:fillRect/>
            </a:stretch>
          </a:blipFill>
        </p:spPr>
        <p:txBody>
          <a:bodyPr/>
          <a:lstStyle/>
          <a:p>
            <a:endParaRPr lang="en-US"/>
          </a:p>
        </p:txBody>
      </p:sp>
      <p:sp>
        <p:nvSpPr>
          <p:cNvPr id="10" name="TextBox 10"/>
          <p:cNvSpPr txBox="1"/>
          <p:nvPr/>
        </p:nvSpPr>
        <p:spPr>
          <a:xfrm>
            <a:off x="10388771" y="504825"/>
            <a:ext cx="7033551" cy="2295305"/>
          </a:xfrm>
          <a:prstGeom prst="rect">
            <a:avLst/>
          </a:prstGeom>
        </p:spPr>
        <p:txBody>
          <a:bodyPr lIns="0" tIns="0" rIns="0" bIns="0" rtlCol="0" anchor="t">
            <a:spAutoFit/>
          </a:bodyPr>
          <a:lstStyle/>
          <a:p>
            <a:pPr marL="0" lvl="0" indent="0" algn="l">
              <a:lnSpc>
                <a:spcPts val="9000"/>
              </a:lnSpc>
              <a:spcBef>
                <a:spcPct val="0"/>
              </a:spcBef>
            </a:pPr>
            <a:r>
              <a:rPr lang="en-US" sz="7500">
                <a:solidFill>
                  <a:srgbClr val="1B1B1B"/>
                </a:solidFill>
                <a:latin typeface="Montserrat Bold"/>
              </a:rPr>
              <a:t>Tương quan lợi tức</a:t>
            </a:r>
          </a:p>
        </p:txBody>
      </p:sp>
      <p:sp>
        <p:nvSpPr>
          <p:cNvPr id="11" name="TextBox 11"/>
          <p:cNvSpPr txBox="1"/>
          <p:nvPr/>
        </p:nvSpPr>
        <p:spPr>
          <a:xfrm>
            <a:off x="10225749" y="4222439"/>
            <a:ext cx="7033551" cy="4161544"/>
          </a:xfrm>
          <a:prstGeom prst="rect">
            <a:avLst/>
          </a:prstGeom>
        </p:spPr>
        <p:txBody>
          <a:bodyPr lIns="0" tIns="0" rIns="0" bIns="0" rtlCol="0" anchor="t">
            <a:spAutoFit/>
          </a:bodyPr>
          <a:lstStyle/>
          <a:p>
            <a:pPr marL="647695" lvl="1" indent="-323848" algn="just">
              <a:lnSpc>
                <a:spcPts val="4199"/>
              </a:lnSpc>
              <a:buFont typeface="Arial"/>
              <a:buChar char="•"/>
            </a:pPr>
            <a:r>
              <a:rPr lang="en-US" sz="2999">
                <a:solidFill>
                  <a:srgbClr val="1B1B1B"/>
                </a:solidFill>
                <a:latin typeface="Montserrat"/>
              </a:rPr>
              <a:t>Tương quan cao: MBB có mối tương quan cao với ACB và HDB, lần lượt là 0.7 và 0.65. </a:t>
            </a:r>
          </a:p>
          <a:p>
            <a:pPr marL="647695" lvl="1" indent="-323848" algn="just">
              <a:lnSpc>
                <a:spcPts val="4199"/>
              </a:lnSpc>
              <a:buFont typeface="Arial"/>
              <a:buChar char="•"/>
            </a:pPr>
            <a:r>
              <a:rPr lang="en-US" sz="2999">
                <a:solidFill>
                  <a:srgbClr val="1B1B1B"/>
                </a:solidFill>
                <a:latin typeface="Montserrat"/>
              </a:rPr>
              <a:t>Tương quan thấp: GMD và VIX có mối tương quan thấp nhất là 0.3.</a:t>
            </a:r>
          </a:p>
          <a:p>
            <a:pPr marL="647695" lvl="1" indent="-323848" algn="just">
              <a:lnSpc>
                <a:spcPts val="4199"/>
              </a:lnSpc>
              <a:buFont typeface="Arial"/>
              <a:buChar char="•"/>
            </a:pPr>
            <a:r>
              <a:rPr lang="en-US" sz="2999">
                <a:solidFill>
                  <a:srgbClr val="1B1B1B"/>
                </a:solidFill>
                <a:latin typeface="Montserrat"/>
              </a:rPr>
              <a:t>Ngoại trừ các cổ phiếu ngân hàng, các mã cổ phiếu còn lại không có mức tương quan cao</a:t>
            </a:r>
          </a:p>
        </p:txBody>
      </p:sp>
      <p:sp>
        <p:nvSpPr>
          <p:cNvPr id="12" name="TextBox 12"/>
          <p:cNvSpPr txBox="1"/>
          <p:nvPr/>
        </p:nvSpPr>
        <p:spPr>
          <a:xfrm>
            <a:off x="16902427" y="9191625"/>
            <a:ext cx="659048" cy="580390"/>
          </a:xfrm>
          <a:prstGeom prst="rect">
            <a:avLst/>
          </a:prstGeom>
        </p:spPr>
        <p:txBody>
          <a:bodyPr wrap="square" lIns="0" tIns="0" rIns="0" bIns="0" rtlCol="0" anchor="t">
            <a:spAutoFit/>
          </a:bodyPr>
          <a:lstStyle/>
          <a:p>
            <a:pPr marL="0" lvl="0" indent="0" algn="ctr">
              <a:lnSpc>
                <a:spcPts val="4759"/>
              </a:lnSpc>
              <a:spcBef>
                <a:spcPct val="0"/>
              </a:spcBef>
            </a:pPr>
            <a:r>
              <a:rPr lang="en-US" sz="3399">
                <a:solidFill>
                  <a:srgbClr val="000000"/>
                </a:solidFill>
                <a:latin typeface="Montserrat"/>
              </a:rPr>
              <a:t>18</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5400000">
            <a:off x="5598622" y="5351137"/>
            <a:ext cx="6705911" cy="0"/>
          </a:xfrm>
          <a:prstGeom prst="line">
            <a:avLst/>
          </a:prstGeom>
          <a:ln w="28575" cap="flat">
            <a:solidFill>
              <a:srgbClr val="D9D9D9"/>
            </a:solidFill>
            <a:prstDash val="solid"/>
            <a:headEnd type="none" w="sm" len="sm"/>
            <a:tailEnd type="none" w="sm" len="sm"/>
          </a:ln>
        </p:spPr>
        <p:txBody>
          <a:bodyPr/>
          <a:lstStyle/>
          <a:p>
            <a:endParaRPr lang="en-US"/>
          </a:p>
        </p:txBody>
      </p:sp>
      <p:sp>
        <p:nvSpPr>
          <p:cNvPr id="3" name="AutoShape 3"/>
          <p:cNvSpPr/>
          <p:nvPr/>
        </p:nvSpPr>
        <p:spPr>
          <a:xfrm>
            <a:off x="12241021" y="7243869"/>
            <a:ext cx="2107821" cy="0"/>
          </a:xfrm>
          <a:prstGeom prst="line">
            <a:avLst/>
          </a:prstGeom>
          <a:ln w="190500" cap="rnd">
            <a:solidFill>
              <a:srgbClr val="004AAD"/>
            </a:solidFill>
            <a:prstDash val="solid"/>
            <a:headEnd type="none" w="sm" len="sm"/>
            <a:tailEnd type="none" w="sm" len="sm"/>
          </a:ln>
        </p:spPr>
        <p:txBody>
          <a:bodyPr/>
          <a:lstStyle/>
          <a:p>
            <a:endParaRPr lang="en-US"/>
          </a:p>
        </p:txBody>
      </p:sp>
      <p:grpSp>
        <p:nvGrpSpPr>
          <p:cNvPr id="4" name="Group 4"/>
          <p:cNvGrpSpPr/>
          <p:nvPr/>
        </p:nvGrpSpPr>
        <p:grpSpPr>
          <a:xfrm>
            <a:off x="0" y="9844392"/>
            <a:ext cx="18288000" cy="442608"/>
            <a:chOff x="0" y="0"/>
            <a:chExt cx="4816593" cy="116572"/>
          </a:xfrm>
        </p:grpSpPr>
        <p:sp>
          <p:nvSpPr>
            <p:cNvPr id="5" name="Freeform 5"/>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6" name="TextBox 6"/>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604863" y="1123950"/>
            <a:ext cx="7880736" cy="7992181"/>
          </a:xfrm>
          <a:custGeom>
            <a:avLst/>
            <a:gdLst/>
            <a:ahLst/>
            <a:cxnLst/>
            <a:rect l="l" t="t" r="r" b="b"/>
            <a:pathLst>
              <a:path w="7880736" h="7992181">
                <a:moveTo>
                  <a:pt x="0" y="0"/>
                </a:moveTo>
                <a:lnTo>
                  <a:pt x="7880736" y="0"/>
                </a:lnTo>
                <a:lnTo>
                  <a:pt x="7880736" y="7992181"/>
                </a:lnTo>
                <a:lnTo>
                  <a:pt x="0" y="7992181"/>
                </a:lnTo>
                <a:lnTo>
                  <a:pt x="0" y="0"/>
                </a:lnTo>
                <a:close/>
              </a:path>
            </a:pathLst>
          </a:custGeom>
          <a:blipFill>
            <a:blip r:embed="rId2"/>
            <a:stretch>
              <a:fillRect/>
            </a:stretch>
          </a:blipFill>
        </p:spPr>
        <p:txBody>
          <a:bodyPr/>
          <a:lstStyle/>
          <a:p>
            <a:endParaRPr lang="en-US"/>
          </a:p>
        </p:txBody>
      </p:sp>
      <p:sp>
        <p:nvSpPr>
          <p:cNvPr id="8" name="TextBox 8"/>
          <p:cNvSpPr txBox="1"/>
          <p:nvPr/>
        </p:nvSpPr>
        <p:spPr>
          <a:xfrm>
            <a:off x="9821648" y="2805011"/>
            <a:ext cx="7339012" cy="1123950"/>
          </a:xfrm>
          <a:prstGeom prst="rect">
            <a:avLst/>
          </a:prstGeom>
        </p:spPr>
        <p:txBody>
          <a:bodyPr lIns="0" tIns="0" rIns="0" bIns="0" rtlCol="0" anchor="t">
            <a:spAutoFit/>
          </a:bodyPr>
          <a:lstStyle/>
          <a:p>
            <a:pPr marL="0" lvl="0" indent="0" algn="l">
              <a:lnSpc>
                <a:spcPts val="4439"/>
              </a:lnSpc>
              <a:spcBef>
                <a:spcPct val="0"/>
              </a:spcBef>
            </a:pPr>
            <a:r>
              <a:rPr lang="en-US" sz="3699">
                <a:solidFill>
                  <a:srgbClr val="FF914D"/>
                </a:solidFill>
                <a:latin typeface="Montserrat Bold"/>
              </a:rPr>
              <a:t>Phân bổ trọng số của từng danh mục đầu tư</a:t>
            </a:r>
          </a:p>
        </p:txBody>
      </p:sp>
      <p:sp>
        <p:nvSpPr>
          <p:cNvPr id="9" name="TextBox 9"/>
          <p:cNvSpPr txBox="1"/>
          <p:nvPr/>
        </p:nvSpPr>
        <p:spPr>
          <a:xfrm>
            <a:off x="9821648" y="4288475"/>
            <a:ext cx="6946565" cy="2453005"/>
          </a:xfrm>
          <a:prstGeom prst="rect">
            <a:avLst/>
          </a:prstGeom>
        </p:spPr>
        <p:txBody>
          <a:bodyPr lIns="0" tIns="0" rIns="0" bIns="0" rtlCol="0" anchor="t">
            <a:spAutoFit/>
          </a:bodyPr>
          <a:lstStyle/>
          <a:p>
            <a:pPr algn="just">
              <a:lnSpc>
                <a:spcPts val="3919"/>
              </a:lnSpc>
              <a:spcBef>
                <a:spcPct val="0"/>
              </a:spcBef>
            </a:pPr>
            <a:r>
              <a:rPr lang="en-US" sz="2799">
                <a:solidFill>
                  <a:srgbClr val="1B1B1B"/>
                </a:solidFill>
                <a:latin typeface="Montserrat"/>
              </a:rPr>
              <a:t>Để đạt được sự đa dạng hóa, thực hiện tạo ra một danh mục đầu tư có trọng số như nhau, trong đó mỗi cổ phiếu được phân bổ cùng một tỷ lệ trong tổng vốn đầu tư.</a:t>
            </a:r>
          </a:p>
        </p:txBody>
      </p:sp>
      <p:grpSp>
        <p:nvGrpSpPr>
          <p:cNvPr id="10" name="Group 10"/>
          <p:cNvGrpSpPr/>
          <p:nvPr/>
        </p:nvGrpSpPr>
        <p:grpSpPr>
          <a:xfrm>
            <a:off x="0" y="0"/>
            <a:ext cx="5593239" cy="1028700"/>
            <a:chOff x="0" y="0"/>
            <a:chExt cx="1473116" cy="270933"/>
          </a:xfrm>
        </p:grpSpPr>
        <p:sp>
          <p:nvSpPr>
            <p:cNvPr id="11" name="Freeform 11"/>
            <p:cNvSpPr/>
            <p:nvPr/>
          </p:nvSpPr>
          <p:spPr>
            <a:xfrm>
              <a:off x="0" y="0"/>
              <a:ext cx="1473116" cy="270933"/>
            </a:xfrm>
            <a:custGeom>
              <a:avLst/>
              <a:gdLst/>
              <a:ahLst/>
              <a:cxnLst/>
              <a:rect l="l" t="t" r="r" b="b"/>
              <a:pathLst>
                <a:path w="1473116" h="270933">
                  <a:moveTo>
                    <a:pt x="1269916" y="0"/>
                  </a:moveTo>
                  <a:lnTo>
                    <a:pt x="0" y="0"/>
                  </a:lnTo>
                  <a:lnTo>
                    <a:pt x="0" y="270933"/>
                  </a:lnTo>
                  <a:lnTo>
                    <a:pt x="1269916" y="270933"/>
                  </a:lnTo>
                  <a:lnTo>
                    <a:pt x="1473116" y="135467"/>
                  </a:lnTo>
                  <a:lnTo>
                    <a:pt x="1269916" y="0"/>
                  </a:lnTo>
                  <a:close/>
                </a:path>
              </a:pathLst>
            </a:custGeom>
            <a:solidFill>
              <a:srgbClr val="FF8A00"/>
            </a:solidFill>
          </p:spPr>
          <p:txBody>
            <a:bodyPr/>
            <a:lstStyle/>
            <a:p>
              <a:endParaRPr lang="en-US"/>
            </a:p>
          </p:txBody>
        </p:sp>
        <p:sp>
          <p:nvSpPr>
            <p:cNvPr id="12" name="TextBox 12"/>
            <p:cNvSpPr txBox="1"/>
            <p:nvPr/>
          </p:nvSpPr>
          <p:spPr>
            <a:xfrm>
              <a:off x="0" y="-38100"/>
              <a:ext cx="1358816" cy="309033"/>
            </a:xfrm>
            <a:prstGeom prst="rect">
              <a:avLst/>
            </a:prstGeom>
          </p:spPr>
          <p:txBody>
            <a:bodyPr lIns="50800" tIns="50800" rIns="50800" bIns="50800" rtlCol="0" anchor="ctr"/>
            <a:lstStyle/>
            <a:p>
              <a:pPr algn="ctr">
                <a:lnSpc>
                  <a:spcPts val="3499"/>
                </a:lnSpc>
              </a:pPr>
              <a:r>
                <a:rPr lang="en-US" sz="2499">
                  <a:solidFill>
                    <a:srgbClr val="FFFFFF"/>
                  </a:solidFill>
                  <a:latin typeface="Montserrat Bold"/>
                </a:rPr>
                <a:t>Tối ưu hóa danh mục đầu tư</a:t>
              </a:r>
            </a:p>
          </p:txBody>
        </p:sp>
      </p:grpSp>
      <p:sp>
        <p:nvSpPr>
          <p:cNvPr id="13" name="TextBox 13"/>
          <p:cNvSpPr txBox="1"/>
          <p:nvPr/>
        </p:nvSpPr>
        <p:spPr>
          <a:xfrm>
            <a:off x="16908676" y="9191625"/>
            <a:ext cx="693523" cy="580390"/>
          </a:xfrm>
          <a:prstGeom prst="rect">
            <a:avLst/>
          </a:prstGeom>
        </p:spPr>
        <p:txBody>
          <a:bodyPr wrap="square" lIns="0" tIns="0" rIns="0" bIns="0" rtlCol="0" anchor="t">
            <a:spAutoFit/>
          </a:bodyPr>
          <a:lstStyle/>
          <a:p>
            <a:pPr marL="0" lvl="0" indent="0" algn="ctr">
              <a:lnSpc>
                <a:spcPts val="4759"/>
              </a:lnSpc>
              <a:spcBef>
                <a:spcPct val="0"/>
              </a:spcBef>
            </a:pPr>
            <a:r>
              <a:rPr lang="en-US" sz="3399">
                <a:solidFill>
                  <a:srgbClr val="000000"/>
                </a:solidFill>
                <a:latin typeface="Montserrat"/>
              </a:rPr>
              <a:t>19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70057" y="1909968"/>
            <a:ext cx="5592180" cy="1027389"/>
            <a:chOff x="0" y="0"/>
            <a:chExt cx="1472837" cy="270588"/>
          </a:xfrm>
        </p:grpSpPr>
        <p:sp>
          <p:nvSpPr>
            <p:cNvPr id="3" name="Freeform 3"/>
            <p:cNvSpPr/>
            <p:nvPr/>
          </p:nvSpPr>
          <p:spPr>
            <a:xfrm>
              <a:off x="0" y="0"/>
              <a:ext cx="1472837" cy="270588"/>
            </a:xfrm>
            <a:custGeom>
              <a:avLst/>
              <a:gdLst/>
              <a:ahLst/>
              <a:cxnLst/>
              <a:rect l="l" t="t" r="r" b="b"/>
              <a:pathLst>
                <a:path w="1472837" h="270588">
                  <a:moveTo>
                    <a:pt x="41533" y="0"/>
                  </a:moveTo>
                  <a:lnTo>
                    <a:pt x="1431305" y="0"/>
                  </a:lnTo>
                  <a:cubicBezTo>
                    <a:pt x="1442320" y="0"/>
                    <a:pt x="1452884" y="4376"/>
                    <a:pt x="1460673" y="12165"/>
                  </a:cubicBezTo>
                  <a:cubicBezTo>
                    <a:pt x="1468462" y="19953"/>
                    <a:pt x="1472837" y="30517"/>
                    <a:pt x="1472837" y="41533"/>
                  </a:cubicBezTo>
                  <a:lnTo>
                    <a:pt x="1472837" y="229055"/>
                  </a:lnTo>
                  <a:cubicBezTo>
                    <a:pt x="1472837" y="251993"/>
                    <a:pt x="1454243" y="270588"/>
                    <a:pt x="1431305" y="270588"/>
                  </a:cubicBezTo>
                  <a:lnTo>
                    <a:pt x="41533" y="270588"/>
                  </a:lnTo>
                  <a:cubicBezTo>
                    <a:pt x="18595" y="270588"/>
                    <a:pt x="0" y="251993"/>
                    <a:pt x="0" y="229055"/>
                  </a:cubicBezTo>
                  <a:lnTo>
                    <a:pt x="0" y="41533"/>
                  </a:lnTo>
                  <a:cubicBezTo>
                    <a:pt x="0" y="18595"/>
                    <a:pt x="18595" y="0"/>
                    <a:pt x="41533" y="0"/>
                  </a:cubicBezTo>
                  <a:close/>
                </a:path>
              </a:pathLst>
            </a:custGeom>
            <a:solidFill>
              <a:srgbClr val="FF914D"/>
            </a:solidFill>
          </p:spPr>
          <p:txBody>
            <a:bodyPr/>
            <a:lstStyle/>
            <a:p>
              <a:endParaRPr lang="en-US"/>
            </a:p>
          </p:txBody>
        </p:sp>
        <p:sp>
          <p:nvSpPr>
            <p:cNvPr id="4" name="TextBox 4"/>
            <p:cNvSpPr txBox="1"/>
            <p:nvPr/>
          </p:nvSpPr>
          <p:spPr>
            <a:xfrm>
              <a:off x="0" y="-19050"/>
              <a:ext cx="1472837" cy="289638"/>
            </a:xfrm>
            <a:prstGeom prst="rect">
              <a:avLst/>
            </a:prstGeom>
          </p:spPr>
          <p:txBody>
            <a:bodyPr lIns="50800" tIns="50800" rIns="50800" bIns="50800" rtlCol="0" anchor="ctr"/>
            <a:lstStyle/>
            <a:p>
              <a:pPr algn="ctr">
                <a:lnSpc>
                  <a:spcPts val="2560"/>
                </a:lnSpc>
              </a:pPr>
              <a:endParaRPr/>
            </a:p>
          </p:txBody>
        </p:sp>
      </p:grpSp>
      <p:sp>
        <p:nvSpPr>
          <p:cNvPr id="5" name="TextBox 5"/>
          <p:cNvSpPr txBox="1"/>
          <p:nvPr/>
        </p:nvSpPr>
        <p:spPr>
          <a:xfrm>
            <a:off x="1270057" y="4394682"/>
            <a:ext cx="7261418" cy="1685881"/>
          </a:xfrm>
          <a:prstGeom prst="rect">
            <a:avLst/>
          </a:prstGeom>
        </p:spPr>
        <p:txBody>
          <a:bodyPr lIns="0" tIns="0" rIns="0" bIns="0" rtlCol="0" anchor="t">
            <a:spAutoFit/>
          </a:bodyPr>
          <a:lstStyle/>
          <a:p>
            <a:pPr marL="0" lvl="0" indent="0" algn="l">
              <a:lnSpc>
                <a:spcPts val="13209"/>
              </a:lnSpc>
              <a:spcBef>
                <a:spcPct val="0"/>
              </a:spcBef>
            </a:pPr>
            <a:r>
              <a:rPr lang="en-US" sz="11007">
                <a:solidFill>
                  <a:srgbClr val="1B1B1B"/>
                </a:solidFill>
                <a:latin typeface="Montserrat Bold"/>
              </a:rPr>
              <a:t>Nội dung</a:t>
            </a:r>
          </a:p>
        </p:txBody>
      </p:sp>
      <p:sp>
        <p:nvSpPr>
          <p:cNvPr id="6" name="TextBox 6"/>
          <p:cNvSpPr txBox="1"/>
          <p:nvPr/>
        </p:nvSpPr>
        <p:spPr>
          <a:xfrm>
            <a:off x="1541342" y="2120747"/>
            <a:ext cx="5049610" cy="514350"/>
          </a:xfrm>
          <a:prstGeom prst="rect">
            <a:avLst/>
          </a:prstGeom>
        </p:spPr>
        <p:txBody>
          <a:bodyPr lIns="0" tIns="0" rIns="0" bIns="0" rtlCol="0" anchor="t">
            <a:spAutoFit/>
          </a:bodyPr>
          <a:lstStyle/>
          <a:p>
            <a:pPr marL="0" lvl="0" indent="0" algn="ctr">
              <a:lnSpc>
                <a:spcPts val="3899"/>
              </a:lnSpc>
              <a:spcBef>
                <a:spcPct val="0"/>
              </a:spcBef>
            </a:pPr>
            <a:r>
              <a:rPr lang="en-US" sz="2999">
                <a:solidFill>
                  <a:srgbClr val="FFFFFF"/>
                </a:solidFill>
                <a:latin typeface="Telegraf"/>
              </a:rPr>
              <a:t>What The Report Covers</a:t>
            </a:r>
          </a:p>
        </p:txBody>
      </p:sp>
      <p:grpSp>
        <p:nvGrpSpPr>
          <p:cNvPr id="7" name="Group 7"/>
          <p:cNvGrpSpPr/>
          <p:nvPr/>
        </p:nvGrpSpPr>
        <p:grpSpPr>
          <a:xfrm>
            <a:off x="0" y="0"/>
            <a:ext cx="18288000" cy="442608"/>
            <a:chOff x="0" y="0"/>
            <a:chExt cx="4816593" cy="116572"/>
          </a:xfrm>
        </p:grpSpPr>
        <p:sp>
          <p:nvSpPr>
            <p:cNvPr id="8" name="Freeform 8"/>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9" name="TextBox 9"/>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10" name="AutoShape 10"/>
          <p:cNvSpPr/>
          <p:nvPr/>
        </p:nvSpPr>
        <p:spPr>
          <a:xfrm>
            <a:off x="1470082" y="8868881"/>
            <a:ext cx="16054234" cy="0"/>
          </a:xfrm>
          <a:prstGeom prst="line">
            <a:avLst/>
          </a:prstGeom>
          <a:ln w="28575" cap="rnd">
            <a:solidFill>
              <a:srgbClr val="D9D9D9"/>
            </a:solidFill>
            <a:prstDash val="solid"/>
            <a:headEnd type="none" w="sm" len="sm"/>
            <a:tailEnd type="none" w="sm" len="sm"/>
          </a:ln>
        </p:spPr>
        <p:txBody>
          <a:bodyPr/>
          <a:lstStyle/>
          <a:p>
            <a:endParaRPr lang="en-US"/>
          </a:p>
        </p:txBody>
      </p:sp>
      <p:grpSp>
        <p:nvGrpSpPr>
          <p:cNvPr id="11" name="Group 11"/>
          <p:cNvGrpSpPr/>
          <p:nvPr/>
        </p:nvGrpSpPr>
        <p:grpSpPr>
          <a:xfrm>
            <a:off x="8404467" y="1773944"/>
            <a:ext cx="9119850" cy="6739113"/>
            <a:chOff x="0" y="0"/>
            <a:chExt cx="12159800" cy="8985484"/>
          </a:xfrm>
        </p:grpSpPr>
        <p:sp>
          <p:nvSpPr>
            <p:cNvPr id="12" name="AutoShape 12"/>
            <p:cNvSpPr/>
            <p:nvPr/>
          </p:nvSpPr>
          <p:spPr>
            <a:xfrm>
              <a:off x="0" y="1033894"/>
              <a:ext cx="12159800" cy="0"/>
            </a:xfrm>
            <a:prstGeom prst="line">
              <a:avLst/>
            </a:prstGeom>
            <a:ln w="38100" cap="rnd">
              <a:solidFill>
                <a:srgbClr val="D9D9D9"/>
              </a:solidFill>
              <a:prstDash val="solid"/>
              <a:headEnd type="none" w="sm" len="sm"/>
              <a:tailEnd type="none" w="sm" len="sm"/>
            </a:ln>
          </p:spPr>
          <p:txBody>
            <a:bodyPr/>
            <a:lstStyle/>
            <a:p>
              <a:endParaRPr lang="en-US"/>
            </a:p>
          </p:txBody>
        </p:sp>
        <p:sp>
          <p:nvSpPr>
            <p:cNvPr id="13" name="AutoShape 13"/>
            <p:cNvSpPr/>
            <p:nvPr/>
          </p:nvSpPr>
          <p:spPr>
            <a:xfrm>
              <a:off x="0" y="2317210"/>
              <a:ext cx="12159800" cy="0"/>
            </a:xfrm>
            <a:prstGeom prst="line">
              <a:avLst/>
            </a:prstGeom>
            <a:ln w="38100" cap="rnd">
              <a:solidFill>
                <a:srgbClr val="D9D9D9"/>
              </a:solidFill>
              <a:prstDash val="solid"/>
              <a:headEnd type="none" w="sm" len="sm"/>
              <a:tailEnd type="none" w="sm" len="sm"/>
            </a:ln>
          </p:spPr>
          <p:txBody>
            <a:bodyPr/>
            <a:lstStyle/>
            <a:p>
              <a:endParaRPr lang="en-US"/>
            </a:p>
          </p:txBody>
        </p:sp>
        <p:sp>
          <p:nvSpPr>
            <p:cNvPr id="14" name="AutoShape 14"/>
            <p:cNvSpPr/>
            <p:nvPr/>
          </p:nvSpPr>
          <p:spPr>
            <a:xfrm>
              <a:off x="0" y="3668060"/>
              <a:ext cx="12159800" cy="0"/>
            </a:xfrm>
            <a:prstGeom prst="line">
              <a:avLst/>
            </a:prstGeom>
            <a:ln w="38100" cap="rnd">
              <a:solidFill>
                <a:srgbClr val="D9D9D9"/>
              </a:solidFill>
              <a:prstDash val="solid"/>
              <a:headEnd type="none" w="sm" len="sm"/>
              <a:tailEnd type="none" w="sm" len="sm"/>
            </a:ln>
          </p:spPr>
          <p:txBody>
            <a:bodyPr/>
            <a:lstStyle/>
            <a:p>
              <a:endParaRPr lang="en-US"/>
            </a:p>
          </p:txBody>
        </p:sp>
        <p:sp>
          <p:nvSpPr>
            <p:cNvPr id="15" name="TextBox 15"/>
            <p:cNvSpPr txBox="1"/>
            <p:nvPr/>
          </p:nvSpPr>
          <p:spPr>
            <a:xfrm>
              <a:off x="0" y="-57150"/>
              <a:ext cx="8437780" cy="649177"/>
            </a:xfrm>
            <a:prstGeom prst="rect">
              <a:avLst/>
            </a:prstGeom>
          </p:spPr>
          <p:txBody>
            <a:bodyPr lIns="0" tIns="0" rIns="0" bIns="0" rtlCol="0" anchor="t">
              <a:spAutoFit/>
            </a:bodyPr>
            <a:lstStyle/>
            <a:p>
              <a:pPr marL="632797" lvl="1" indent="-316398">
                <a:lnSpc>
                  <a:spcPts val="4103"/>
                </a:lnSpc>
                <a:buFont typeface="Arial"/>
                <a:buChar char="•"/>
              </a:pPr>
              <a:r>
                <a:rPr lang="en-US" sz="2930">
                  <a:solidFill>
                    <a:srgbClr val="1B1B1B"/>
                  </a:solidFill>
                  <a:latin typeface="Montserrat"/>
                </a:rPr>
                <a:t>Dữ liệu mẫu</a:t>
              </a:r>
            </a:p>
          </p:txBody>
        </p:sp>
        <p:sp>
          <p:nvSpPr>
            <p:cNvPr id="16" name="TextBox 16"/>
            <p:cNvSpPr txBox="1"/>
            <p:nvPr/>
          </p:nvSpPr>
          <p:spPr>
            <a:xfrm>
              <a:off x="0" y="1262565"/>
              <a:ext cx="11739865" cy="649177"/>
            </a:xfrm>
            <a:prstGeom prst="rect">
              <a:avLst/>
            </a:prstGeom>
          </p:spPr>
          <p:txBody>
            <a:bodyPr lIns="0" tIns="0" rIns="0" bIns="0" rtlCol="0" anchor="t">
              <a:spAutoFit/>
            </a:bodyPr>
            <a:lstStyle/>
            <a:p>
              <a:pPr marL="632797" lvl="1" indent="-316398">
                <a:lnSpc>
                  <a:spcPts val="4103"/>
                </a:lnSpc>
                <a:buFont typeface="Arial"/>
                <a:buChar char="•"/>
              </a:pPr>
              <a:r>
                <a:rPr lang="en-US" sz="2930">
                  <a:solidFill>
                    <a:srgbClr val="1B1B1B"/>
                  </a:solidFill>
                  <a:latin typeface="Montserrat"/>
                </a:rPr>
                <a:t>Tổng quan ngành và phân tích cổ phiếu</a:t>
              </a:r>
            </a:p>
          </p:txBody>
        </p:sp>
        <p:sp>
          <p:nvSpPr>
            <p:cNvPr id="17" name="TextBox 17"/>
            <p:cNvSpPr txBox="1"/>
            <p:nvPr/>
          </p:nvSpPr>
          <p:spPr>
            <a:xfrm>
              <a:off x="0" y="2613415"/>
              <a:ext cx="10921967" cy="649177"/>
            </a:xfrm>
            <a:prstGeom prst="rect">
              <a:avLst/>
            </a:prstGeom>
          </p:spPr>
          <p:txBody>
            <a:bodyPr lIns="0" tIns="0" rIns="0" bIns="0" rtlCol="0" anchor="t">
              <a:spAutoFit/>
            </a:bodyPr>
            <a:lstStyle/>
            <a:p>
              <a:pPr marL="632797" lvl="1" indent="-316398">
                <a:lnSpc>
                  <a:spcPts val="4103"/>
                </a:lnSpc>
                <a:buFont typeface="Arial"/>
                <a:buChar char="•"/>
              </a:pPr>
              <a:r>
                <a:rPr lang="en-US" sz="2930">
                  <a:solidFill>
                    <a:srgbClr val="1B1B1B"/>
                  </a:solidFill>
                  <a:latin typeface="Montserrat"/>
                </a:rPr>
                <a:t>Thuật toán và lý thuyết nền sử dụng</a:t>
              </a:r>
            </a:p>
          </p:txBody>
        </p:sp>
        <p:sp>
          <p:nvSpPr>
            <p:cNvPr id="18" name="AutoShape 18"/>
            <p:cNvSpPr/>
            <p:nvPr/>
          </p:nvSpPr>
          <p:spPr>
            <a:xfrm>
              <a:off x="0" y="6508371"/>
              <a:ext cx="12159800" cy="0"/>
            </a:xfrm>
            <a:prstGeom prst="line">
              <a:avLst/>
            </a:prstGeom>
            <a:ln w="38100" cap="rnd">
              <a:solidFill>
                <a:srgbClr val="D9D9D9"/>
              </a:solidFill>
              <a:prstDash val="solid"/>
              <a:headEnd type="none" w="sm" len="sm"/>
              <a:tailEnd type="none" w="sm" len="sm"/>
            </a:ln>
          </p:spPr>
          <p:txBody>
            <a:bodyPr/>
            <a:lstStyle/>
            <a:p>
              <a:endParaRPr lang="en-US"/>
            </a:p>
          </p:txBody>
        </p:sp>
        <p:sp>
          <p:nvSpPr>
            <p:cNvPr id="19" name="AutoShape 19"/>
            <p:cNvSpPr/>
            <p:nvPr/>
          </p:nvSpPr>
          <p:spPr>
            <a:xfrm>
              <a:off x="0" y="7974633"/>
              <a:ext cx="12159800" cy="0"/>
            </a:xfrm>
            <a:prstGeom prst="line">
              <a:avLst/>
            </a:prstGeom>
            <a:ln w="38100" cap="rnd">
              <a:solidFill>
                <a:srgbClr val="D9D9D9"/>
              </a:solidFill>
              <a:prstDash val="solid"/>
              <a:headEnd type="none" w="sm" len="sm"/>
              <a:tailEnd type="none" w="sm" len="sm"/>
            </a:ln>
          </p:spPr>
          <p:txBody>
            <a:bodyPr/>
            <a:lstStyle/>
            <a:p>
              <a:endParaRPr lang="en-US"/>
            </a:p>
          </p:txBody>
        </p:sp>
        <p:sp>
          <p:nvSpPr>
            <p:cNvPr id="20" name="TextBox 20"/>
            <p:cNvSpPr txBox="1"/>
            <p:nvPr/>
          </p:nvSpPr>
          <p:spPr>
            <a:xfrm>
              <a:off x="0" y="5413782"/>
              <a:ext cx="8437780" cy="649177"/>
            </a:xfrm>
            <a:prstGeom prst="rect">
              <a:avLst/>
            </a:prstGeom>
          </p:spPr>
          <p:txBody>
            <a:bodyPr lIns="0" tIns="0" rIns="0" bIns="0" rtlCol="0" anchor="t">
              <a:spAutoFit/>
            </a:bodyPr>
            <a:lstStyle/>
            <a:p>
              <a:pPr marL="632797" lvl="1" indent="-316398">
                <a:lnSpc>
                  <a:spcPts val="4103"/>
                </a:lnSpc>
                <a:buFont typeface="Arial"/>
                <a:buChar char="•"/>
              </a:pPr>
              <a:r>
                <a:rPr lang="en-US" sz="2930">
                  <a:solidFill>
                    <a:srgbClr val="1B1B1B"/>
                  </a:solidFill>
                  <a:latin typeface="Montserrat"/>
                </a:rPr>
                <a:t>So sánh dữ liệu quá khứ</a:t>
              </a:r>
            </a:p>
          </p:txBody>
        </p:sp>
        <p:sp>
          <p:nvSpPr>
            <p:cNvPr id="21" name="TextBox 21"/>
            <p:cNvSpPr txBox="1"/>
            <p:nvPr/>
          </p:nvSpPr>
          <p:spPr>
            <a:xfrm>
              <a:off x="0" y="6906633"/>
              <a:ext cx="9313245" cy="649177"/>
            </a:xfrm>
            <a:prstGeom prst="rect">
              <a:avLst/>
            </a:prstGeom>
          </p:spPr>
          <p:txBody>
            <a:bodyPr lIns="0" tIns="0" rIns="0" bIns="0" rtlCol="0" anchor="t">
              <a:spAutoFit/>
            </a:bodyPr>
            <a:lstStyle/>
            <a:p>
              <a:pPr marL="632797" lvl="1" indent="-316398">
                <a:lnSpc>
                  <a:spcPts val="4103"/>
                </a:lnSpc>
                <a:buFont typeface="Arial"/>
                <a:buChar char="•"/>
              </a:pPr>
              <a:r>
                <a:rPr lang="en-US" sz="2930">
                  <a:solidFill>
                    <a:srgbClr val="1B1B1B"/>
                  </a:solidFill>
                  <a:latin typeface="Montserrat"/>
                </a:rPr>
                <a:t>Hiệu suất trên giao dịch thật</a:t>
              </a:r>
            </a:p>
          </p:txBody>
        </p:sp>
        <p:sp>
          <p:nvSpPr>
            <p:cNvPr id="22" name="TextBox 22"/>
            <p:cNvSpPr txBox="1"/>
            <p:nvPr/>
          </p:nvSpPr>
          <p:spPr>
            <a:xfrm>
              <a:off x="0" y="8336307"/>
              <a:ext cx="10921967" cy="649177"/>
            </a:xfrm>
            <a:prstGeom prst="rect">
              <a:avLst/>
            </a:prstGeom>
          </p:spPr>
          <p:txBody>
            <a:bodyPr lIns="0" tIns="0" rIns="0" bIns="0" rtlCol="0" anchor="t">
              <a:spAutoFit/>
            </a:bodyPr>
            <a:lstStyle/>
            <a:p>
              <a:pPr marL="632797" lvl="1" indent="-316398">
                <a:lnSpc>
                  <a:spcPts val="4103"/>
                </a:lnSpc>
                <a:buFont typeface="Arial"/>
                <a:buChar char="•"/>
              </a:pPr>
              <a:r>
                <a:rPr lang="en-US" sz="2930">
                  <a:solidFill>
                    <a:srgbClr val="1B1B1B"/>
                  </a:solidFill>
                  <a:latin typeface="Montserrat"/>
                </a:rPr>
                <a:t>Phương hướng phát triển tương lai</a:t>
              </a:r>
            </a:p>
          </p:txBody>
        </p:sp>
        <p:sp>
          <p:nvSpPr>
            <p:cNvPr id="23" name="TextBox 23"/>
            <p:cNvSpPr txBox="1"/>
            <p:nvPr/>
          </p:nvSpPr>
          <p:spPr>
            <a:xfrm>
              <a:off x="0" y="4049122"/>
              <a:ext cx="8437780" cy="649054"/>
            </a:xfrm>
            <a:prstGeom prst="rect">
              <a:avLst/>
            </a:prstGeom>
          </p:spPr>
          <p:txBody>
            <a:bodyPr lIns="0" tIns="0" rIns="0" bIns="0" rtlCol="0" anchor="t">
              <a:spAutoFit/>
            </a:bodyPr>
            <a:lstStyle/>
            <a:p>
              <a:pPr marL="632797" lvl="1" indent="-316398">
                <a:lnSpc>
                  <a:spcPts val="4103"/>
                </a:lnSpc>
                <a:buFont typeface="Arial"/>
                <a:buChar char="•"/>
              </a:pPr>
              <a:r>
                <a:rPr lang="en-US" sz="2930">
                  <a:solidFill>
                    <a:srgbClr val="1B1B1B"/>
                  </a:solidFill>
                  <a:latin typeface="Montserrat"/>
                </a:rPr>
                <a:t>Tối ưu hóa danh mục</a:t>
              </a:r>
            </a:p>
          </p:txBody>
        </p:sp>
        <p:sp>
          <p:nvSpPr>
            <p:cNvPr id="24" name="AutoShape 24"/>
            <p:cNvSpPr/>
            <p:nvPr/>
          </p:nvSpPr>
          <p:spPr>
            <a:xfrm>
              <a:off x="0" y="5032782"/>
              <a:ext cx="12159800" cy="0"/>
            </a:xfrm>
            <a:prstGeom prst="line">
              <a:avLst/>
            </a:prstGeom>
            <a:ln w="38100" cap="rnd">
              <a:solidFill>
                <a:srgbClr val="D9D9D9"/>
              </a:solidFill>
              <a:prstDash val="solid"/>
              <a:headEnd type="none" w="sm" len="sm"/>
              <a:tailEnd type="none" w="sm" len="sm"/>
            </a:ln>
          </p:spPr>
          <p:txBody>
            <a:bodyPr/>
            <a:lstStyle/>
            <a:p>
              <a:endParaRPr lang="en-US"/>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flipV="1">
            <a:off x="9094955" y="1364530"/>
            <a:ext cx="34758" cy="3778839"/>
          </a:xfrm>
          <a:prstGeom prst="line">
            <a:avLst/>
          </a:prstGeom>
          <a:ln w="28575" cap="flat">
            <a:solidFill>
              <a:srgbClr val="D9D9D9"/>
            </a:solidFill>
            <a:prstDash val="solid"/>
            <a:headEnd type="none" w="sm" len="sm"/>
            <a:tailEnd type="none" w="sm" len="sm"/>
          </a:ln>
        </p:spPr>
        <p:txBody>
          <a:bodyPr/>
          <a:lstStyle/>
          <a:p>
            <a:endParaRPr lang="en-US"/>
          </a:p>
        </p:txBody>
      </p:sp>
      <p:sp>
        <p:nvSpPr>
          <p:cNvPr id="3" name="AutoShape 3"/>
          <p:cNvSpPr/>
          <p:nvPr/>
        </p:nvSpPr>
        <p:spPr>
          <a:xfrm>
            <a:off x="682930" y="4979440"/>
            <a:ext cx="15776240" cy="0"/>
          </a:xfrm>
          <a:prstGeom prst="line">
            <a:avLst/>
          </a:prstGeom>
          <a:ln w="28575" cap="flat">
            <a:solidFill>
              <a:srgbClr val="D9D9D9"/>
            </a:solidFill>
            <a:prstDash val="solid"/>
            <a:headEnd type="none" w="sm" len="sm"/>
            <a:tailEnd type="none" w="sm" len="sm"/>
          </a:ln>
        </p:spPr>
        <p:txBody>
          <a:bodyPr/>
          <a:lstStyle/>
          <a:p>
            <a:endParaRPr lang="en-US"/>
          </a:p>
        </p:txBody>
      </p:sp>
      <p:sp>
        <p:nvSpPr>
          <p:cNvPr id="4" name="AutoShape 4"/>
          <p:cNvSpPr/>
          <p:nvPr/>
        </p:nvSpPr>
        <p:spPr>
          <a:xfrm flipV="1">
            <a:off x="17075627" y="1796692"/>
            <a:ext cx="0" cy="2107821"/>
          </a:xfrm>
          <a:prstGeom prst="line">
            <a:avLst/>
          </a:prstGeom>
          <a:ln w="190500" cap="rnd">
            <a:solidFill>
              <a:srgbClr val="004AAD"/>
            </a:solidFill>
            <a:prstDash val="solid"/>
            <a:headEnd type="none" w="sm" len="sm"/>
            <a:tailEnd type="none" w="sm" len="sm"/>
          </a:ln>
        </p:spPr>
        <p:txBody>
          <a:bodyPr/>
          <a:lstStyle/>
          <a:p>
            <a:endParaRPr lang="en-US"/>
          </a:p>
        </p:txBody>
      </p:sp>
      <p:grpSp>
        <p:nvGrpSpPr>
          <p:cNvPr id="5" name="Group 5"/>
          <p:cNvGrpSpPr/>
          <p:nvPr/>
        </p:nvGrpSpPr>
        <p:grpSpPr>
          <a:xfrm>
            <a:off x="0" y="9844392"/>
            <a:ext cx="18288000" cy="442608"/>
            <a:chOff x="0" y="0"/>
            <a:chExt cx="4816593" cy="116572"/>
          </a:xfrm>
        </p:grpSpPr>
        <p:sp>
          <p:nvSpPr>
            <p:cNvPr id="6" name="Freeform 6"/>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7" name="TextBox 7"/>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0" y="0"/>
            <a:ext cx="5593239" cy="1028700"/>
            <a:chOff x="0" y="0"/>
            <a:chExt cx="1473116" cy="270933"/>
          </a:xfrm>
        </p:grpSpPr>
        <p:sp>
          <p:nvSpPr>
            <p:cNvPr id="9" name="Freeform 9"/>
            <p:cNvSpPr/>
            <p:nvPr/>
          </p:nvSpPr>
          <p:spPr>
            <a:xfrm>
              <a:off x="0" y="0"/>
              <a:ext cx="1473116" cy="270933"/>
            </a:xfrm>
            <a:custGeom>
              <a:avLst/>
              <a:gdLst/>
              <a:ahLst/>
              <a:cxnLst/>
              <a:rect l="l" t="t" r="r" b="b"/>
              <a:pathLst>
                <a:path w="1473116" h="270933">
                  <a:moveTo>
                    <a:pt x="1269916" y="0"/>
                  </a:moveTo>
                  <a:lnTo>
                    <a:pt x="0" y="0"/>
                  </a:lnTo>
                  <a:lnTo>
                    <a:pt x="0" y="270933"/>
                  </a:lnTo>
                  <a:lnTo>
                    <a:pt x="1269916" y="270933"/>
                  </a:lnTo>
                  <a:lnTo>
                    <a:pt x="1473116" y="135467"/>
                  </a:lnTo>
                  <a:lnTo>
                    <a:pt x="1269916" y="0"/>
                  </a:lnTo>
                  <a:close/>
                </a:path>
              </a:pathLst>
            </a:custGeom>
            <a:solidFill>
              <a:srgbClr val="FF8A00"/>
            </a:solidFill>
          </p:spPr>
          <p:txBody>
            <a:bodyPr/>
            <a:lstStyle/>
            <a:p>
              <a:endParaRPr lang="en-US"/>
            </a:p>
          </p:txBody>
        </p:sp>
        <p:sp>
          <p:nvSpPr>
            <p:cNvPr id="10" name="TextBox 10"/>
            <p:cNvSpPr txBox="1"/>
            <p:nvPr/>
          </p:nvSpPr>
          <p:spPr>
            <a:xfrm>
              <a:off x="0" y="-38100"/>
              <a:ext cx="1358816" cy="309033"/>
            </a:xfrm>
            <a:prstGeom prst="rect">
              <a:avLst/>
            </a:prstGeom>
          </p:spPr>
          <p:txBody>
            <a:bodyPr lIns="50800" tIns="50800" rIns="50800" bIns="50800" rtlCol="0" anchor="ctr"/>
            <a:lstStyle/>
            <a:p>
              <a:pPr algn="ctr">
                <a:lnSpc>
                  <a:spcPts val="3499"/>
                </a:lnSpc>
              </a:pPr>
              <a:r>
                <a:rPr lang="en-US" sz="2499">
                  <a:solidFill>
                    <a:srgbClr val="FFFFFF"/>
                  </a:solidFill>
                  <a:latin typeface="Montserrat Bold"/>
                </a:rPr>
                <a:t>Tối ưu hóa danh mục đầu tư</a:t>
              </a:r>
            </a:p>
          </p:txBody>
        </p:sp>
      </p:grpSp>
      <p:graphicFrame>
        <p:nvGraphicFramePr>
          <p:cNvPr id="11" name="Table 11"/>
          <p:cNvGraphicFramePr>
            <a:graphicFrameLocks noGrp="1"/>
          </p:cNvGraphicFramePr>
          <p:nvPr>
            <p:extLst>
              <p:ext uri="{D42A27DB-BD31-4B8C-83A1-F6EECF244321}">
                <p14:modId xmlns:p14="http://schemas.microsoft.com/office/powerpoint/2010/main" val="27194085"/>
              </p:ext>
            </p:extLst>
          </p:nvPr>
        </p:nvGraphicFramePr>
        <p:xfrm>
          <a:off x="682930" y="1212303"/>
          <a:ext cx="7116974" cy="3276600"/>
        </p:xfrm>
        <a:graphic>
          <a:graphicData uri="http://schemas.openxmlformats.org/drawingml/2006/table">
            <a:tbl>
              <a:tblPr/>
              <a:tblGrid>
                <a:gridCol w="3558487">
                  <a:extLst>
                    <a:ext uri="{9D8B030D-6E8A-4147-A177-3AD203B41FA5}">
                      <a16:colId xmlns:a16="http://schemas.microsoft.com/office/drawing/2014/main" val="20000"/>
                    </a:ext>
                  </a:extLst>
                </a:gridCol>
                <a:gridCol w="3558487">
                  <a:extLst>
                    <a:ext uri="{9D8B030D-6E8A-4147-A177-3AD203B41FA5}">
                      <a16:colId xmlns:a16="http://schemas.microsoft.com/office/drawing/2014/main" val="20001"/>
                    </a:ext>
                  </a:extLst>
                </a:gridCol>
              </a:tblGrid>
              <a:tr h="819150">
                <a:tc>
                  <a:txBody>
                    <a:bodyPr/>
                    <a:lstStyle/>
                    <a:p>
                      <a:pPr algn="ctr">
                        <a:lnSpc>
                          <a:spcPts val="2659"/>
                        </a:lnSpc>
                        <a:defRPr/>
                      </a:pPr>
                      <a:r>
                        <a:rPr lang="en-US" sz="1899" dirty="0" err="1">
                          <a:solidFill>
                            <a:srgbClr val="000000"/>
                          </a:solidFill>
                          <a:latin typeface="Montserrat"/>
                        </a:rPr>
                        <a:t>expected_return</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tc>
                  <a:txBody>
                    <a:bodyPr/>
                    <a:lstStyle/>
                    <a:p>
                      <a:pPr algn="l">
                        <a:lnSpc>
                          <a:spcPts val="2659"/>
                        </a:lnSpc>
                        <a:defRPr/>
                      </a:pPr>
                      <a:r>
                        <a:rPr lang="en-US" sz="1899" dirty="0">
                          <a:solidFill>
                            <a:srgbClr val="000000"/>
                          </a:solidFill>
                          <a:latin typeface="Montserrat"/>
                        </a:rPr>
                        <a:t>0.3964</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extLst>
                  <a:ext uri="{0D108BD9-81ED-4DB2-BD59-A6C34878D82A}">
                    <a16:rowId xmlns:a16="http://schemas.microsoft.com/office/drawing/2014/main" val="10000"/>
                  </a:ext>
                </a:extLst>
              </a:tr>
              <a:tr h="819150">
                <a:tc>
                  <a:txBody>
                    <a:bodyPr/>
                    <a:lstStyle/>
                    <a:p>
                      <a:pPr algn="ctr">
                        <a:lnSpc>
                          <a:spcPts val="2659"/>
                        </a:lnSpc>
                        <a:defRPr/>
                      </a:pPr>
                      <a:r>
                        <a:rPr lang="en-US" sz="1899">
                          <a:solidFill>
                            <a:srgbClr val="000000"/>
                          </a:solidFill>
                          <a:latin typeface="Montserrat"/>
                        </a:rPr>
                        <a:t>vol</a:t>
                      </a:r>
                      <a:endParaRPr lang="en-US" sz="110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tc>
                  <a:txBody>
                    <a:bodyPr/>
                    <a:lstStyle/>
                    <a:p>
                      <a:pPr algn="l">
                        <a:lnSpc>
                          <a:spcPts val="2659"/>
                        </a:lnSpc>
                        <a:defRPr/>
                      </a:pPr>
                      <a:r>
                        <a:rPr lang="en-US" sz="1899">
                          <a:solidFill>
                            <a:srgbClr val="000000"/>
                          </a:solidFill>
                          <a:latin typeface="Montserrat"/>
                        </a:rPr>
                        <a:t>0.2869</a:t>
                      </a:r>
                      <a:endParaRPr lang="en-US" sz="110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extLst>
                  <a:ext uri="{0D108BD9-81ED-4DB2-BD59-A6C34878D82A}">
                    <a16:rowId xmlns:a16="http://schemas.microsoft.com/office/drawing/2014/main" val="10001"/>
                  </a:ext>
                </a:extLst>
              </a:tr>
              <a:tr h="819150">
                <a:tc>
                  <a:txBody>
                    <a:bodyPr/>
                    <a:lstStyle/>
                    <a:p>
                      <a:pPr algn="ctr">
                        <a:lnSpc>
                          <a:spcPts val="2659"/>
                        </a:lnSpc>
                        <a:defRPr/>
                      </a:pPr>
                      <a:r>
                        <a:rPr lang="en-US" sz="1899" dirty="0">
                          <a:solidFill>
                            <a:srgbClr val="000000"/>
                          </a:solidFill>
                          <a:latin typeface="Montserrat"/>
                        </a:rPr>
                        <a:t>skew</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tc>
                  <a:txBody>
                    <a:bodyPr/>
                    <a:lstStyle/>
                    <a:p>
                      <a:pPr algn="l">
                        <a:lnSpc>
                          <a:spcPts val="2659"/>
                        </a:lnSpc>
                        <a:defRPr/>
                      </a:pPr>
                      <a:r>
                        <a:rPr lang="en-US" sz="1899" dirty="0">
                          <a:solidFill>
                            <a:srgbClr val="000000"/>
                          </a:solidFill>
                          <a:latin typeface="Montserrat"/>
                        </a:rPr>
                        <a:t>-0.5671</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extLst>
                  <a:ext uri="{0D108BD9-81ED-4DB2-BD59-A6C34878D82A}">
                    <a16:rowId xmlns:a16="http://schemas.microsoft.com/office/drawing/2014/main" val="10002"/>
                  </a:ext>
                </a:extLst>
              </a:tr>
              <a:tr h="819150">
                <a:tc>
                  <a:txBody>
                    <a:bodyPr/>
                    <a:lstStyle/>
                    <a:p>
                      <a:pPr algn="ctr">
                        <a:lnSpc>
                          <a:spcPts val="2659"/>
                        </a:lnSpc>
                        <a:defRPr/>
                      </a:pPr>
                      <a:r>
                        <a:rPr lang="en-US" sz="1899">
                          <a:solidFill>
                            <a:srgbClr val="000000"/>
                          </a:solidFill>
                          <a:latin typeface="Montserrat"/>
                        </a:rPr>
                        <a:t>sr</a:t>
                      </a:r>
                      <a:endParaRPr lang="en-US" sz="110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tc>
                  <a:txBody>
                    <a:bodyPr/>
                    <a:lstStyle/>
                    <a:p>
                      <a:pPr algn="l">
                        <a:lnSpc>
                          <a:spcPts val="2659"/>
                        </a:lnSpc>
                        <a:defRPr/>
                      </a:pPr>
                      <a:r>
                        <a:rPr lang="en-US" sz="1899" dirty="0">
                          <a:solidFill>
                            <a:srgbClr val="000000"/>
                          </a:solidFill>
                          <a:latin typeface="Montserrat"/>
                        </a:rPr>
                        <a:t>1.3811</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extLst>
                  <a:ext uri="{0D108BD9-81ED-4DB2-BD59-A6C34878D82A}">
                    <a16:rowId xmlns:a16="http://schemas.microsoft.com/office/drawing/2014/main" val="10003"/>
                  </a:ext>
                </a:extLst>
              </a:tr>
            </a:tbl>
          </a:graphicData>
        </a:graphic>
      </p:graphicFrame>
      <p:sp>
        <p:nvSpPr>
          <p:cNvPr id="12" name="Freeform 12"/>
          <p:cNvSpPr/>
          <p:nvPr/>
        </p:nvSpPr>
        <p:spPr>
          <a:xfrm>
            <a:off x="682930" y="4993728"/>
            <a:ext cx="10662891" cy="4766121"/>
          </a:xfrm>
          <a:custGeom>
            <a:avLst/>
            <a:gdLst/>
            <a:ahLst/>
            <a:cxnLst/>
            <a:rect l="l" t="t" r="r" b="b"/>
            <a:pathLst>
              <a:path w="10662891" h="4766121">
                <a:moveTo>
                  <a:pt x="0" y="0"/>
                </a:moveTo>
                <a:lnTo>
                  <a:pt x="10662891" y="0"/>
                </a:lnTo>
                <a:lnTo>
                  <a:pt x="10662891" y="4766121"/>
                </a:lnTo>
                <a:lnTo>
                  <a:pt x="0" y="4766121"/>
                </a:lnTo>
                <a:lnTo>
                  <a:pt x="0" y="0"/>
                </a:lnTo>
                <a:close/>
              </a:path>
            </a:pathLst>
          </a:custGeom>
          <a:blipFill>
            <a:blip r:embed="rId2"/>
            <a:stretch>
              <a:fillRect/>
            </a:stretch>
          </a:blipFill>
        </p:spPr>
        <p:txBody>
          <a:bodyPr/>
          <a:lstStyle/>
          <a:p>
            <a:endParaRPr lang="en-US"/>
          </a:p>
        </p:txBody>
      </p:sp>
      <p:sp>
        <p:nvSpPr>
          <p:cNvPr id="13" name="TextBox 13"/>
          <p:cNvSpPr txBox="1"/>
          <p:nvPr/>
        </p:nvSpPr>
        <p:spPr>
          <a:xfrm>
            <a:off x="9512605" y="1087898"/>
            <a:ext cx="7339012" cy="1009650"/>
          </a:xfrm>
          <a:prstGeom prst="rect">
            <a:avLst/>
          </a:prstGeom>
        </p:spPr>
        <p:txBody>
          <a:bodyPr lIns="0" tIns="0" rIns="0" bIns="0" rtlCol="0" anchor="t">
            <a:spAutoFit/>
          </a:bodyPr>
          <a:lstStyle/>
          <a:p>
            <a:pPr marL="0" lvl="0" indent="0" algn="l">
              <a:lnSpc>
                <a:spcPts val="3840"/>
              </a:lnSpc>
              <a:spcBef>
                <a:spcPct val="0"/>
              </a:spcBef>
            </a:pPr>
            <a:r>
              <a:rPr lang="en-US" sz="3200" b="1" dirty="0" err="1">
                <a:solidFill>
                  <a:srgbClr val="FF914D"/>
                </a:solidFill>
                <a:latin typeface=""/>
              </a:rPr>
              <a:t>Chỉ</a:t>
            </a:r>
            <a:r>
              <a:rPr lang="en-US" sz="3200" b="1" dirty="0">
                <a:solidFill>
                  <a:srgbClr val="FF914D"/>
                </a:solidFill>
                <a:latin typeface=""/>
              </a:rPr>
              <a:t> </a:t>
            </a:r>
            <a:r>
              <a:rPr lang="en-US" sz="3200" b="1" dirty="0" err="1">
                <a:solidFill>
                  <a:srgbClr val="FF914D"/>
                </a:solidFill>
                <a:latin typeface=""/>
              </a:rPr>
              <a:t>số</a:t>
            </a:r>
            <a:r>
              <a:rPr lang="en-US" sz="3200" b="1" dirty="0">
                <a:solidFill>
                  <a:srgbClr val="FF914D"/>
                </a:solidFill>
                <a:latin typeface=""/>
              </a:rPr>
              <a:t> </a:t>
            </a:r>
            <a:r>
              <a:rPr lang="en-US" sz="3200" b="1" dirty="0" err="1">
                <a:solidFill>
                  <a:srgbClr val="FF914D"/>
                </a:solidFill>
                <a:latin typeface=""/>
              </a:rPr>
              <a:t>quan</a:t>
            </a:r>
            <a:r>
              <a:rPr lang="en-US" sz="3200" b="1" dirty="0">
                <a:solidFill>
                  <a:srgbClr val="FF914D"/>
                </a:solidFill>
                <a:latin typeface=""/>
              </a:rPr>
              <a:t> </a:t>
            </a:r>
            <a:r>
              <a:rPr lang="en-US" sz="3200" b="1" dirty="0" err="1">
                <a:solidFill>
                  <a:srgbClr val="FF914D"/>
                </a:solidFill>
                <a:latin typeface=""/>
              </a:rPr>
              <a:t>trọng</a:t>
            </a:r>
            <a:r>
              <a:rPr lang="en-US" sz="3200" b="1" dirty="0">
                <a:solidFill>
                  <a:srgbClr val="FF914D"/>
                </a:solidFill>
                <a:latin typeface=""/>
              </a:rPr>
              <a:t> </a:t>
            </a:r>
            <a:r>
              <a:rPr lang="en-US" sz="3200" b="1" dirty="0" err="1">
                <a:solidFill>
                  <a:srgbClr val="FF914D"/>
                </a:solidFill>
                <a:latin typeface=""/>
              </a:rPr>
              <a:t>cho</a:t>
            </a:r>
            <a:r>
              <a:rPr lang="en-US" sz="3200" b="1" dirty="0">
                <a:solidFill>
                  <a:srgbClr val="FF914D"/>
                </a:solidFill>
                <a:latin typeface=""/>
              </a:rPr>
              <a:t> </a:t>
            </a:r>
            <a:r>
              <a:rPr lang="en-US" sz="3200" b="1" dirty="0" err="1">
                <a:solidFill>
                  <a:srgbClr val="FF914D"/>
                </a:solidFill>
                <a:latin typeface=""/>
              </a:rPr>
              <a:t>quỹ</a:t>
            </a:r>
            <a:r>
              <a:rPr lang="en-US" sz="3200" b="1" dirty="0">
                <a:solidFill>
                  <a:srgbClr val="FF914D"/>
                </a:solidFill>
                <a:latin typeface=""/>
              </a:rPr>
              <a:t> </a:t>
            </a:r>
            <a:r>
              <a:rPr lang="en-US" sz="3200" b="1" dirty="0" err="1">
                <a:solidFill>
                  <a:srgbClr val="FF914D"/>
                </a:solidFill>
                <a:latin typeface=""/>
              </a:rPr>
              <a:t>đầu</a:t>
            </a:r>
            <a:r>
              <a:rPr lang="en-US" sz="3200" b="1" dirty="0">
                <a:solidFill>
                  <a:srgbClr val="FF914D"/>
                </a:solidFill>
                <a:latin typeface=""/>
              </a:rPr>
              <a:t> </a:t>
            </a:r>
            <a:r>
              <a:rPr lang="en-US" sz="3200" b="1" dirty="0" err="1">
                <a:solidFill>
                  <a:srgbClr val="FF914D"/>
                </a:solidFill>
                <a:latin typeface=""/>
              </a:rPr>
              <a:t>tư</a:t>
            </a:r>
            <a:r>
              <a:rPr lang="en-US" sz="3200" b="1" dirty="0">
                <a:solidFill>
                  <a:srgbClr val="FF914D"/>
                </a:solidFill>
                <a:latin typeface=""/>
              </a:rPr>
              <a:t> </a:t>
            </a:r>
            <a:r>
              <a:rPr lang="en-US" sz="3200" b="1" dirty="0" err="1">
                <a:solidFill>
                  <a:srgbClr val="FF914D"/>
                </a:solidFill>
                <a:latin typeface=""/>
              </a:rPr>
              <a:t>hàng</a:t>
            </a:r>
            <a:r>
              <a:rPr lang="en-US" sz="3200" b="1" dirty="0">
                <a:solidFill>
                  <a:srgbClr val="FF914D"/>
                </a:solidFill>
                <a:latin typeface=""/>
              </a:rPr>
              <a:t> </a:t>
            </a:r>
            <a:r>
              <a:rPr lang="en-US" sz="3200" b="1" dirty="0" err="1">
                <a:solidFill>
                  <a:srgbClr val="FF914D"/>
                </a:solidFill>
                <a:latin typeface=""/>
              </a:rPr>
              <a:t>ngày</a:t>
            </a:r>
            <a:endParaRPr lang="en-US" sz="3200" b="1" dirty="0">
              <a:solidFill>
                <a:srgbClr val="FF914D"/>
              </a:solidFill>
              <a:latin typeface=""/>
            </a:endParaRPr>
          </a:p>
        </p:txBody>
      </p:sp>
      <p:sp>
        <p:nvSpPr>
          <p:cNvPr id="14" name="TextBox 14"/>
          <p:cNvSpPr txBox="1"/>
          <p:nvPr/>
        </p:nvSpPr>
        <p:spPr>
          <a:xfrm>
            <a:off x="9512605" y="2488073"/>
            <a:ext cx="6946565" cy="1819910"/>
          </a:xfrm>
          <a:prstGeom prst="rect">
            <a:avLst/>
          </a:prstGeom>
        </p:spPr>
        <p:txBody>
          <a:bodyPr lIns="0" tIns="0" rIns="0" bIns="0" rtlCol="0" anchor="t">
            <a:spAutoFit/>
          </a:bodyPr>
          <a:lstStyle/>
          <a:p>
            <a:pPr marL="561337" lvl="1" indent="-280669" algn="just">
              <a:lnSpc>
                <a:spcPts val="3639"/>
              </a:lnSpc>
              <a:buFont typeface="Arial"/>
              <a:buChar char="•"/>
            </a:pPr>
            <a:r>
              <a:rPr lang="en-US" sz="2599">
                <a:solidFill>
                  <a:srgbClr val="1B1B1B"/>
                </a:solidFill>
                <a:latin typeface="Open Sans"/>
              </a:rPr>
              <a:t>Lợi tức kỳ vọng (trung bình)</a:t>
            </a:r>
          </a:p>
          <a:p>
            <a:pPr marL="561337" lvl="1" indent="-280669" algn="just">
              <a:lnSpc>
                <a:spcPts val="3639"/>
              </a:lnSpc>
              <a:buFont typeface="Arial"/>
              <a:buChar char="•"/>
            </a:pPr>
            <a:r>
              <a:rPr lang="en-US" sz="2599">
                <a:solidFill>
                  <a:srgbClr val="1B1B1B"/>
                </a:solidFill>
                <a:latin typeface="Open Sans"/>
              </a:rPr>
              <a:t>Biến động (độ lệch chuẩn)</a:t>
            </a:r>
          </a:p>
          <a:p>
            <a:pPr marL="561337" lvl="1" indent="-280669" algn="just">
              <a:lnSpc>
                <a:spcPts val="3639"/>
              </a:lnSpc>
              <a:buFont typeface="Arial"/>
              <a:buChar char="•"/>
            </a:pPr>
            <a:r>
              <a:rPr lang="en-US" sz="2599">
                <a:solidFill>
                  <a:srgbClr val="1B1B1B"/>
                </a:solidFill>
                <a:latin typeface="Open Sans"/>
              </a:rPr>
              <a:t>Độ nghiêng (skewness)</a:t>
            </a:r>
          </a:p>
          <a:p>
            <a:pPr marL="561337" lvl="1" indent="-280669" algn="just">
              <a:lnSpc>
                <a:spcPts val="3639"/>
              </a:lnSpc>
              <a:buFont typeface="Arial"/>
              <a:buChar char="•"/>
            </a:pPr>
            <a:r>
              <a:rPr lang="en-US" sz="2599">
                <a:solidFill>
                  <a:srgbClr val="1B1B1B"/>
                </a:solidFill>
                <a:latin typeface="Open Sans"/>
              </a:rPr>
              <a:t>Tỷ lệ Sharpe (Sharpe ratio)</a:t>
            </a:r>
          </a:p>
        </p:txBody>
      </p:sp>
      <p:sp>
        <p:nvSpPr>
          <p:cNvPr id="15" name="TextBox 15"/>
          <p:cNvSpPr txBox="1"/>
          <p:nvPr/>
        </p:nvSpPr>
        <p:spPr>
          <a:xfrm>
            <a:off x="11869666" y="6403126"/>
            <a:ext cx="5917865" cy="2734310"/>
          </a:xfrm>
          <a:prstGeom prst="rect">
            <a:avLst/>
          </a:prstGeom>
        </p:spPr>
        <p:txBody>
          <a:bodyPr lIns="0" tIns="0" rIns="0" bIns="0" rtlCol="0" anchor="t">
            <a:spAutoFit/>
          </a:bodyPr>
          <a:lstStyle/>
          <a:p>
            <a:pPr marL="561337" lvl="1" indent="-280669" algn="just">
              <a:lnSpc>
                <a:spcPts val="3639"/>
              </a:lnSpc>
              <a:buFont typeface="Arial"/>
              <a:buChar char="•"/>
            </a:pPr>
            <a:r>
              <a:rPr lang="en-US" sz="2599">
                <a:solidFill>
                  <a:srgbClr val="1B1B1B"/>
                </a:solidFill>
                <a:latin typeface="Open Sans"/>
              </a:rPr>
              <a:t>Tạo ngẫu nhiên 10000 danh mục</a:t>
            </a:r>
          </a:p>
          <a:p>
            <a:pPr marL="561337" lvl="1" indent="-280669" algn="just">
              <a:lnSpc>
                <a:spcPts val="3639"/>
              </a:lnSpc>
              <a:buFont typeface="Arial"/>
              <a:buChar char="•"/>
            </a:pPr>
            <a:r>
              <a:rPr lang="en-US" sz="2599">
                <a:solidFill>
                  <a:srgbClr val="1B1B1B"/>
                </a:solidFill>
                <a:latin typeface="Open Sans"/>
              </a:rPr>
              <a:t>Tạo các trọng số ngẫu nnhiên và tính toán lợi tức và biến động của danh mục đầu tư tương ứng</a:t>
            </a:r>
          </a:p>
          <a:p>
            <a:pPr marL="561337" lvl="1" indent="-280669" algn="just">
              <a:lnSpc>
                <a:spcPts val="3639"/>
              </a:lnSpc>
              <a:buFont typeface="Arial"/>
              <a:buChar char="•"/>
            </a:pPr>
            <a:r>
              <a:rPr lang="en-US" sz="2599">
                <a:solidFill>
                  <a:srgbClr val="1B1B1B"/>
                </a:solidFill>
                <a:latin typeface="Open Sans"/>
              </a:rPr>
              <a:t>Chọn danh mục đầu tư có tỷ lệ Sharpe cao nhất </a:t>
            </a:r>
          </a:p>
        </p:txBody>
      </p:sp>
      <p:sp>
        <p:nvSpPr>
          <p:cNvPr id="16" name="AutoShape 16"/>
          <p:cNvSpPr/>
          <p:nvPr/>
        </p:nvSpPr>
        <p:spPr>
          <a:xfrm flipV="1">
            <a:off x="11607728" y="4979572"/>
            <a:ext cx="0" cy="4406582"/>
          </a:xfrm>
          <a:prstGeom prst="line">
            <a:avLst/>
          </a:prstGeom>
          <a:ln w="28575" cap="flat">
            <a:solidFill>
              <a:srgbClr val="D9D9D9"/>
            </a:solidFill>
            <a:prstDash val="solid"/>
            <a:headEnd type="none" w="sm" len="sm"/>
            <a:tailEnd type="none" w="sm" len="sm"/>
          </a:ln>
        </p:spPr>
        <p:txBody>
          <a:bodyPr/>
          <a:lstStyle/>
          <a:p>
            <a:endParaRPr lang="en-US"/>
          </a:p>
        </p:txBody>
      </p:sp>
      <p:sp>
        <p:nvSpPr>
          <p:cNvPr id="17" name="TextBox 17"/>
          <p:cNvSpPr txBox="1"/>
          <p:nvPr/>
        </p:nvSpPr>
        <p:spPr>
          <a:xfrm>
            <a:off x="12107347" y="5662583"/>
            <a:ext cx="7339012" cy="487313"/>
          </a:xfrm>
          <a:prstGeom prst="rect">
            <a:avLst/>
          </a:prstGeom>
        </p:spPr>
        <p:txBody>
          <a:bodyPr lIns="0" tIns="0" rIns="0" bIns="0" rtlCol="0" anchor="t">
            <a:spAutoFit/>
          </a:bodyPr>
          <a:lstStyle/>
          <a:p>
            <a:pPr marL="0" lvl="0" indent="0" algn="l">
              <a:lnSpc>
                <a:spcPts val="3840"/>
              </a:lnSpc>
              <a:spcBef>
                <a:spcPct val="0"/>
              </a:spcBef>
            </a:pPr>
            <a:r>
              <a:rPr lang="en-US" sz="3200" b="1" dirty="0" err="1">
                <a:solidFill>
                  <a:srgbClr val="FF914D"/>
                </a:solidFill>
                <a:latin typeface=""/>
              </a:rPr>
              <a:t>Phân</a:t>
            </a:r>
            <a:r>
              <a:rPr lang="en-US" sz="3200" b="1" dirty="0">
                <a:solidFill>
                  <a:srgbClr val="FF914D"/>
                </a:solidFill>
                <a:latin typeface=""/>
              </a:rPr>
              <a:t> </a:t>
            </a:r>
            <a:r>
              <a:rPr lang="en-US" sz="3200" b="1" dirty="0" err="1">
                <a:solidFill>
                  <a:srgbClr val="FF914D"/>
                </a:solidFill>
                <a:latin typeface=""/>
              </a:rPr>
              <a:t>tích</a:t>
            </a:r>
            <a:r>
              <a:rPr lang="en-US" sz="3200" b="1" dirty="0">
                <a:solidFill>
                  <a:srgbClr val="FF914D"/>
                </a:solidFill>
                <a:latin typeface=""/>
              </a:rPr>
              <a:t> </a:t>
            </a:r>
            <a:r>
              <a:rPr lang="en-US" sz="3200" b="1" dirty="0" err="1">
                <a:solidFill>
                  <a:srgbClr val="FF914D"/>
                </a:solidFill>
                <a:latin typeface=""/>
              </a:rPr>
              <a:t>danh</a:t>
            </a:r>
            <a:r>
              <a:rPr lang="en-US" sz="3200" b="1" dirty="0">
                <a:solidFill>
                  <a:srgbClr val="FF914D"/>
                </a:solidFill>
                <a:latin typeface=""/>
              </a:rPr>
              <a:t> </a:t>
            </a:r>
            <a:r>
              <a:rPr lang="en-US" sz="3200" b="1" dirty="0" err="1">
                <a:solidFill>
                  <a:srgbClr val="FF914D"/>
                </a:solidFill>
                <a:latin typeface=""/>
              </a:rPr>
              <a:t>mục</a:t>
            </a:r>
            <a:endParaRPr lang="en-US" sz="3200" b="1" dirty="0">
              <a:solidFill>
                <a:srgbClr val="FF914D"/>
              </a:solidFill>
              <a:latin typeface=""/>
            </a:endParaRPr>
          </a:p>
        </p:txBody>
      </p:sp>
      <p:sp>
        <p:nvSpPr>
          <p:cNvPr id="18" name="TextBox 18"/>
          <p:cNvSpPr txBox="1"/>
          <p:nvPr/>
        </p:nvSpPr>
        <p:spPr>
          <a:xfrm>
            <a:off x="16852940" y="9191625"/>
            <a:ext cx="752125" cy="580390"/>
          </a:xfrm>
          <a:prstGeom prst="rect">
            <a:avLst/>
          </a:prstGeom>
        </p:spPr>
        <p:txBody>
          <a:bodyPr wrap="square" lIns="0" tIns="0" rIns="0" bIns="0" rtlCol="0" anchor="t">
            <a:spAutoFit/>
          </a:bodyPr>
          <a:lstStyle/>
          <a:p>
            <a:pPr marL="0" lvl="0" indent="0" algn="ctr">
              <a:lnSpc>
                <a:spcPts val="4759"/>
              </a:lnSpc>
              <a:spcBef>
                <a:spcPct val="0"/>
              </a:spcBef>
            </a:pPr>
            <a:r>
              <a:rPr lang="en-US" sz="3399">
                <a:solidFill>
                  <a:srgbClr val="000000"/>
                </a:solidFill>
                <a:latin typeface="Montserrat"/>
              </a:rPr>
              <a:t>20</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flipV="1">
            <a:off x="9656427" y="4177930"/>
            <a:ext cx="34758" cy="3778839"/>
          </a:xfrm>
          <a:prstGeom prst="line">
            <a:avLst/>
          </a:prstGeom>
          <a:ln w="28575" cap="flat">
            <a:solidFill>
              <a:srgbClr val="D9D9D9"/>
            </a:solidFill>
            <a:prstDash val="solid"/>
            <a:headEnd type="none" w="sm" len="sm"/>
            <a:tailEnd type="none" w="sm" len="sm"/>
          </a:ln>
        </p:spPr>
        <p:txBody>
          <a:bodyPr/>
          <a:lstStyle/>
          <a:p>
            <a:endParaRPr lang="en-US"/>
          </a:p>
        </p:txBody>
      </p:sp>
      <p:sp>
        <p:nvSpPr>
          <p:cNvPr id="3" name="AutoShape 3"/>
          <p:cNvSpPr/>
          <p:nvPr/>
        </p:nvSpPr>
        <p:spPr>
          <a:xfrm>
            <a:off x="688798" y="9085094"/>
            <a:ext cx="2107821" cy="0"/>
          </a:xfrm>
          <a:prstGeom prst="line">
            <a:avLst/>
          </a:prstGeom>
          <a:ln w="190500" cap="rnd">
            <a:solidFill>
              <a:srgbClr val="004AAD"/>
            </a:solidFill>
            <a:prstDash val="solid"/>
            <a:headEnd type="none" w="sm" len="sm"/>
            <a:tailEnd type="none" w="sm" len="sm"/>
          </a:ln>
        </p:spPr>
        <p:txBody>
          <a:bodyPr/>
          <a:lstStyle/>
          <a:p>
            <a:endParaRPr lang="en-US"/>
          </a:p>
        </p:txBody>
      </p:sp>
      <p:grpSp>
        <p:nvGrpSpPr>
          <p:cNvPr id="4" name="Group 4"/>
          <p:cNvGrpSpPr/>
          <p:nvPr/>
        </p:nvGrpSpPr>
        <p:grpSpPr>
          <a:xfrm>
            <a:off x="0" y="9844392"/>
            <a:ext cx="18288000" cy="442608"/>
            <a:chOff x="0" y="0"/>
            <a:chExt cx="4816593" cy="116572"/>
          </a:xfrm>
        </p:grpSpPr>
        <p:sp>
          <p:nvSpPr>
            <p:cNvPr id="5" name="Freeform 5"/>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6" name="TextBox 6"/>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0" y="0"/>
            <a:ext cx="5593239" cy="1028700"/>
            <a:chOff x="0" y="0"/>
            <a:chExt cx="1473116" cy="270933"/>
          </a:xfrm>
        </p:grpSpPr>
        <p:sp>
          <p:nvSpPr>
            <p:cNvPr id="8" name="Freeform 8"/>
            <p:cNvSpPr/>
            <p:nvPr/>
          </p:nvSpPr>
          <p:spPr>
            <a:xfrm>
              <a:off x="0" y="0"/>
              <a:ext cx="1473116" cy="270933"/>
            </a:xfrm>
            <a:custGeom>
              <a:avLst/>
              <a:gdLst/>
              <a:ahLst/>
              <a:cxnLst/>
              <a:rect l="l" t="t" r="r" b="b"/>
              <a:pathLst>
                <a:path w="1473116" h="270933">
                  <a:moveTo>
                    <a:pt x="1269916" y="0"/>
                  </a:moveTo>
                  <a:lnTo>
                    <a:pt x="0" y="0"/>
                  </a:lnTo>
                  <a:lnTo>
                    <a:pt x="0" y="270933"/>
                  </a:lnTo>
                  <a:lnTo>
                    <a:pt x="1269916" y="270933"/>
                  </a:lnTo>
                  <a:lnTo>
                    <a:pt x="1473116" y="135467"/>
                  </a:lnTo>
                  <a:lnTo>
                    <a:pt x="1269916" y="0"/>
                  </a:lnTo>
                  <a:close/>
                </a:path>
              </a:pathLst>
            </a:custGeom>
            <a:solidFill>
              <a:srgbClr val="FF8A00"/>
            </a:solidFill>
          </p:spPr>
          <p:txBody>
            <a:bodyPr/>
            <a:lstStyle/>
            <a:p>
              <a:endParaRPr lang="en-US"/>
            </a:p>
          </p:txBody>
        </p:sp>
        <p:sp>
          <p:nvSpPr>
            <p:cNvPr id="9" name="TextBox 9"/>
            <p:cNvSpPr txBox="1"/>
            <p:nvPr/>
          </p:nvSpPr>
          <p:spPr>
            <a:xfrm>
              <a:off x="0" y="-38100"/>
              <a:ext cx="1358816" cy="309033"/>
            </a:xfrm>
            <a:prstGeom prst="rect">
              <a:avLst/>
            </a:prstGeom>
          </p:spPr>
          <p:txBody>
            <a:bodyPr lIns="50800" tIns="50800" rIns="50800" bIns="50800" rtlCol="0" anchor="ctr"/>
            <a:lstStyle/>
            <a:p>
              <a:pPr algn="ctr">
                <a:lnSpc>
                  <a:spcPts val="3499"/>
                </a:lnSpc>
              </a:pPr>
              <a:r>
                <a:rPr lang="en-US" sz="2499">
                  <a:solidFill>
                    <a:srgbClr val="FFFFFF"/>
                  </a:solidFill>
                  <a:latin typeface="Montserrat Bold"/>
                </a:rPr>
                <a:t>Tối ưu hóa danh mục đầu tư</a:t>
              </a:r>
            </a:p>
          </p:txBody>
        </p:sp>
      </p:grpSp>
      <p:graphicFrame>
        <p:nvGraphicFramePr>
          <p:cNvPr id="10" name="Table 10"/>
          <p:cNvGraphicFramePr>
            <a:graphicFrameLocks noGrp="1"/>
          </p:cNvGraphicFramePr>
          <p:nvPr>
            <p:extLst>
              <p:ext uri="{D42A27DB-BD31-4B8C-83A1-F6EECF244321}">
                <p14:modId xmlns:p14="http://schemas.microsoft.com/office/powerpoint/2010/main" val="2760142799"/>
              </p:ext>
            </p:extLst>
          </p:nvPr>
        </p:nvGraphicFramePr>
        <p:xfrm>
          <a:off x="1028700" y="4210534"/>
          <a:ext cx="8047598" cy="4114800"/>
        </p:xfrm>
        <a:graphic>
          <a:graphicData uri="http://schemas.openxmlformats.org/drawingml/2006/table">
            <a:tbl>
              <a:tblPr/>
              <a:tblGrid>
                <a:gridCol w="4023799">
                  <a:extLst>
                    <a:ext uri="{9D8B030D-6E8A-4147-A177-3AD203B41FA5}">
                      <a16:colId xmlns:a16="http://schemas.microsoft.com/office/drawing/2014/main" val="20000"/>
                    </a:ext>
                  </a:extLst>
                </a:gridCol>
                <a:gridCol w="4023799">
                  <a:extLst>
                    <a:ext uri="{9D8B030D-6E8A-4147-A177-3AD203B41FA5}">
                      <a16:colId xmlns:a16="http://schemas.microsoft.com/office/drawing/2014/main" val="20001"/>
                    </a:ext>
                  </a:extLst>
                </a:gridCol>
              </a:tblGrid>
              <a:tr h="822960">
                <a:tc>
                  <a:txBody>
                    <a:bodyPr/>
                    <a:lstStyle/>
                    <a:p>
                      <a:pPr algn="ctr">
                        <a:lnSpc>
                          <a:spcPts val="2659"/>
                        </a:lnSpc>
                        <a:defRPr/>
                      </a:pPr>
                      <a:r>
                        <a:rPr lang="en-US" sz="1899" dirty="0">
                          <a:solidFill>
                            <a:srgbClr val="000000"/>
                          </a:solidFill>
                          <a:latin typeface="Montserrat"/>
                        </a:rPr>
                        <a:t>ACB</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tc>
                  <a:txBody>
                    <a:bodyPr/>
                    <a:lstStyle/>
                    <a:p>
                      <a:pPr algn="l">
                        <a:lnSpc>
                          <a:spcPts val="2659"/>
                        </a:lnSpc>
                        <a:defRPr/>
                      </a:pPr>
                      <a:r>
                        <a:rPr lang="en-US" sz="1899">
                          <a:solidFill>
                            <a:srgbClr val="000000"/>
                          </a:solidFill>
                          <a:latin typeface="Montserrat"/>
                        </a:rPr>
                        <a:t>0.2341</a:t>
                      </a:r>
                      <a:endParaRPr lang="en-US" sz="110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extLst>
                  <a:ext uri="{0D108BD9-81ED-4DB2-BD59-A6C34878D82A}">
                    <a16:rowId xmlns:a16="http://schemas.microsoft.com/office/drawing/2014/main" val="10000"/>
                  </a:ext>
                </a:extLst>
              </a:tr>
              <a:tr h="822960">
                <a:tc>
                  <a:txBody>
                    <a:bodyPr/>
                    <a:lstStyle/>
                    <a:p>
                      <a:pPr algn="ctr">
                        <a:lnSpc>
                          <a:spcPts val="2659"/>
                        </a:lnSpc>
                        <a:defRPr/>
                      </a:pPr>
                      <a:r>
                        <a:rPr lang="en-US" sz="1899" dirty="0">
                          <a:solidFill>
                            <a:srgbClr val="000000"/>
                          </a:solidFill>
                          <a:latin typeface="Montserrat"/>
                        </a:rPr>
                        <a:t>VIX</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tc>
                  <a:txBody>
                    <a:bodyPr/>
                    <a:lstStyle/>
                    <a:p>
                      <a:pPr algn="l">
                        <a:lnSpc>
                          <a:spcPts val="2659"/>
                        </a:lnSpc>
                        <a:defRPr/>
                      </a:pPr>
                      <a:r>
                        <a:rPr lang="en-US" sz="1899" dirty="0">
                          <a:solidFill>
                            <a:srgbClr val="000000"/>
                          </a:solidFill>
                          <a:latin typeface="Montserrat"/>
                        </a:rPr>
                        <a:t>0.1735</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extLst>
                  <a:ext uri="{0D108BD9-81ED-4DB2-BD59-A6C34878D82A}">
                    <a16:rowId xmlns:a16="http://schemas.microsoft.com/office/drawing/2014/main" val="10001"/>
                  </a:ext>
                </a:extLst>
              </a:tr>
              <a:tr h="822960">
                <a:tc>
                  <a:txBody>
                    <a:bodyPr/>
                    <a:lstStyle/>
                    <a:p>
                      <a:pPr algn="ctr">
                        <a:lnSpc>
                          <a:spcPts val="2659"/>
                        </a:lnSpc>
                        <a:defRPr/>
                      </a:pPr>
                      <a:r>
                        <a:rPr lang="en-US" sz="1899" dirty="0">
                          <a:solidFill>
                            <a:srgbClr val="000000"/>
                          </a:solidFill>
                          <a:latin typeface="Montserrat"/>
                        </a:rPr>
                        <a:t>MBB</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tc>
                  <a:txBody>
                    <a:bodyPr/>
                    <a:lstStyle/>
                    <a:p>
                      <a:pPr algn="l">
                        <a:lnSpc>
                          <a:spcPts val="2659"/>
                        </a:lnSpc>
                        <a:defRPr/>
                      </a:pPr>
                      <a:r>
                        <a:rPr lang="en-US" sz="1899" dirty="0">
                          <a:solidFill>
                            <a:srgbClr val="000000"/>
                          </a:solidFill>
                          <a:latin typeface="Montserrat"/>
                        </a:rPr>
                        <a:t>0.0191</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extLst>
                  <a:ext uri="{0D108BD9-81ED-4DB2-BD59-A6C34878D82A}">
                    <a16:rowId xmlns:a16="http://schemas.microsoft.com/office/drawing/2014/main" val="10002"/>
                  </a:ext>
                </a:extLst>
              </a:tr>
              <a:tr h="822960">
                <a:tc>
                  <a:txBody>
                    <a:bodyPr/>
                    <a:lstStyle/>
                    <a:p>
                      <a:pPr algn="ctr">
                        <a:lnSpc>
                          <a:spcPts val="2659"/>
                        </a:lnSpc>
                        <a:defRPr/>
                      </a:pPr>
                      <a:r>
                        <a:rPr lang="en-US" sz="1899">
                          <a:solidFill>
                            <a:srgbClr val="000000"/>
                          </a:solidFill>
                          <a:latin typeface="Montserrat"/>
                        </a:rPr>
                        <a:t>GMD</a:t>
                      </a:r>
                      <a:endParaRPr lang="en-US" sz="110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tc>
                  <a:txBody>
                    <a:bodyPr/>
                    <a:lstStyle/>
                    <a:p>
                      <a:pPr algn="l">
                        <a:lnSpc>
                          <a:spcPts val="2659"/>
                        </a:lnSpc>
                        <a:defRPr/>
                      </a:pPr>
                      <a:r>
                        <a:rPr lang="en-US" sz="1899" dirty="0">
                          <a:solidFill>
                            <a:srgbClr val="000000"/>
                          </a:solidFill>
                          <a:latin typeface="Montserrat"/>
                        </a:rPr>
                        <a:t>0.3848</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extLst>
                  <a:ext uri="{0D108BD9-81ED-4DB2-BD59-A6C34878D82A}">
                    <a16:rowId xmlns:a16="http://schemas.microsoft.com/office/drawing/2014/main" val="10003"/>
                  </a:ext>
                </a:extLst>
              </a:tr>
              <a:tr h="822960">
                <a:tc>
                  <a:txBody>
                    <a:bodyPr/>
                    <a:lstStyle/>
                    <a:p>
                      <a:pPr algn="ctr">
                        <a:lnSpc>
                          <a:spcPts val="2659"/>
                        </a:lnSpc>
                        <a:defRPr/>
                      </a:pPr>
                      <a:r>
                        <a:rPr lang="en-US" sz="1899">
                          <a:solidFill>
                            <a:srgbClr val="000000"/>
                          </a:solidFill>
                          <a:latin typeface="Montserrat"/>
                        </a:rPr>
                        <a:t>HDB</a:t>
                      </a:r>
                      <a:endParaRPr lang="en-US" sz="110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tc>
                  <a:txBody>
                    <a:bodyPr/>
                    <a:lstStyle/>
                    <a:p>
                      <a:pPr algn="l">
                        <a:lnSpc>
                          <a:spcPts val="2659"/>
                        </a:lnSpc>
                        <a:defRPr/>
                      </a:pPr>
                      <a:r>
                        <a:rPr lang="en-US" sz="1899" dirty="0">
                          <a:solidFill>
                            <a:srgbClr val="000000"/>
                          </a:solidFill>
                          <a:latin typeface="Montserrat"/>
                        </a:rPr>
                        <a:t>0.1886</a:t>
                      </a:r>
                      <a:endParaRPr lang="en-US" sz="1100" dirty="0"/>
                    </a:p>
                  </a:txBody>
                  <a:tcPr marL="190500" marR="190500" marT="190500" marB="1905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8FF"/>
                    </a:solidFill>
                  </a:tcPr>
                </a:tc>
                <a:extLst>
                  <a:ext uri="{0D108BD9-81ED-4DB2-BD59-A6C34878D82A}">
                    <a16:rowId xmlns:a16="http://schemas.microsoft.com/office/drawing/2014/main" val="10004"/>
                  </a:ext>
                </a:extLst>
              </a:tr>
            </a:tbl>
          </a:graphicData>
        </a:graphic>
      </p:graphicFrame>
      <p:sp>
        <p:nvSpPr>
          <p:cNvPr id="11" name="TextBox 11"/>
          <p:cNvSpPr txBox="1"/>
          <p:nvPr/>
        </p:nvSpPr>
        <p:spPr>
          <a:xfrm>
            <a:off x="1028700" y="2210416"/>
            <a:ext cx="14754922" cy="828543"/>
          </a:xfrm>
          <a:prstGeom prst="rect">
            <a:avLst/>
          </a:prstGeom>
        </p:spPr>
        <p:txBody>
          <a:bodyPr lIns="0" tIns="0" rIns="0" bIns="0" rtlCol="0" anchor="t">
            <a:spAutoFit/>
          </a:bodyPr>
          <a:lstStyle/>
          <a:p>
            <a:pPr>
              <a:lnSpc>
                <a:spcPts val="3360"/>
              </a:lnSpc>
            </a:pPr>
            <a:r>
              <a:rPr lang="en-US" sz="2800">
                <a:solidFill>
                  <a:srgbClr val="FF914D"/>
                </a:solidFill>
                <a:latin typeface="Montserrat Bold"/>
              </a:rPr>
              <a:t>Danh mục đầu tư có tỷ lệ Sharpe cao nhất là </a:t>
            </a:r>
            <a:r>
              <a:rPr lang="en-US" sz="2800">
                <a:solidFill>
                  <a:srgbClr val="004AAD"/>
                </a:solidFill>
                <a:latin typeface="Montserrat Bold"/>
              </a:rPr>
              <a:t>5.739</a:t>
            </a:r>
            <a:r>
              <a:rPr lang="en-US" sz="2800">
                <a:solidFill>
                  <a:srgbClr val="FF914D"/>
                </a:solidFill>
                <a:latin typeface="Montserrat Bold"/>
              </a:rPr>
              <a:t> được xây dựng với các trọng</a:t>
            </a:r>
          </a:p>
          <a:p>
            <a:pPr marL="0" lvl="0" indent="0" algn="l">
              <a:lnSpc>
                <a:spcPts val="3360"/>
              </a:lnSpc>
              <a:spcBef>
                <a:spcPct val="0"/>
              </a:spcBef>
            </a:pPr>
            <a:r>
              <a:rPr lang="en-US" sz="2800">
                <a:solidFill>
                  <a:srgbClr val="FF914D"/>
                </a:solidFill>
                <a:latin typeface="Montserrat Bold"/>
              </a:rPr>
              <a:t>số sau:</a:t>
            </a:r>
          </a:p>
        </p:txBody>
      </p:sp>
      <p:pic>
        <p:nvPicPr>
          <p:cNvPr id="12" name="Picture 12"/>
          <p:cNvPicPr>
            <a:picLocks noChangeAspect="1"/>
          </p:cNvPicPr>
          <p:nvPr/>
        </p:nvPicPr>
        <p:blipFill>
          <a:blip r:embed="rId2"/>
          <a:stretch>
            <a:fillRect/>
          </a:stretch>
        </p:blipFill>
        <p:spPr>
          <a:xfrm>
            <a:off x="9916329" y="2413342"/>
            <a:ext cx="7507399" cy="7392618"/>
          </a:xfrm>
          <a:prstGeom prst="rect">
            <a:avLst/>
          </a:prstGeom>
        </p:spPr>
      </p:pic>
      <p:sp>
        <p:nvSpPr>
          <p:cNvPr id="13" name="TextBox 13"/>
          <p:cNvSpPr txBox="1"/>
          <p:nvPr/>
        </p:nvSpPr>
        <p:spPr>
          <a:xfrm>
            <a:off x="16917458" y="9191625"/>
            <a:ext cx="731414"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21</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Freeform 2"/>
          <p:cNvSpPr/>
          <p:nvPr/>
        </p:nvSpPr>
        <p:spPr>
          <a:xfrm>
            <a:off x="14661193" y="0"/>
            <a:ext cx="3626807" cy="3821044"/>
          </a:xfrm>
          <a:custGeom>
            <a:avLst/>
            <a:gdLst/>
            <a:ahLst/>
            <a:cxnLst/>
            <a:rect l="l" t="t" r="r" b="b"/>
            <a:pathLst>
              <a:path w="3626807" h="3821044">
                <a:moveTo>
                  <a:pt x="0" y="0"/>
                </a:moveTo>
                <a:lnTo>
                  <a:pt x="3626807" y="0"/>
                </a:lnTo>
                <a:lnTo>
                  <a:pt x="3626807" y="3821044"/>
                </a:lnTo>
                <a:lnTo>
                  <a:pt x="0" y="3821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flipV="1">
            <a:off x="0" y="6465956"/>
            <a:ext cx="3626807" cy="3821044"/>
          </a:xfrm>
          <a:custGeom>
            <a:avLst/>
            <a:gdLst/>
            <a:ahLst/>
            <a:cxnLst/>
            <a:rect l="l" t="t" r="r" b="b"/>
            <a:pathLst>
              <a:path w="3626807" h="3821044">
                <a:moveTo>
                  <a:pt x="3626807" y="3821044"/>
                </a:moveTo>
                <a:lnTo>
                  <a:pt x="0" y="3821044"/>
                </a:lnTo>
                <a:lnTo>
                  <a:pt x="0" y="0"/>
                </a:lnTo>
                <a:lnTo>
                  <a:pt x="3626807" y="0"/>
                </a:lnTo>
                <a:lnTo>
                  <a:pt x="3626807" y="3821044"/>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2510069" y="2925763"/>
            <a:ext cx="13267862" cy="4244974"/>
          </a:xfrm>
          <a:prstGeom prst="rect">
            <a:avLst/>
          </a:prstGeom>
        </p:spPr>
        <p:txBody>
          <a:bodyPr lIns="0" tIns="0" rIns="0" bIns="0" rtlCol="0" anchor="t">
            <a:spAutoFit/>
          </a:bodyPr>
          <a:lstStyle/>
          <a:p>
            <a:pPr algn="ctr">
              <a:lnSpc>
                <a:spcPts val="11200"/>
              </a:lnSpc>
              <a:spcBef>
                <a:spcPct val="0"/>
              </a:spcBef>
            </a:pPr>
            <a:r>
              <a:rPr lang="en-US" sz="8000">
                <a:solidFill>
                  <a:srgbClr val="004AAD"/>
                </a:solidFill>
                <a:latin typeface="Arimo Bold"/>
              </a:rPr>
              <a:t>ĐÁNH GIÁ HIỆU SUẤT THUẬT TOÁN DỰA TRÊN DỮ LIỆU QUÁ KHỨ</a:t>
            </a:r>
          </a:p>
        </p:txBody>
      </p:sp>
      <p:grpSp>
        <p:nvGrpSpPr>
          <p:cNvPr id="5" name="Group 5"/>
          <p:cNvGrpSpPr/>
          <p:nvPr/>
        </p:nvGrpSpPr>
        <p:grpSpPr>
          <a:xfrm>
            <a:off x="16744950" y="8743950"/>
            <a:ext cx="3086100" cy="875402"/>
            <a:chOff x="0" y="0"/>
            <a:chExt cx="812800" cy="230559"/>
          </a:xfrm>
        </p:grpSpPr>
        <p:sp>
          <p:nvSpPr>
            <p:cNvPr id="6" name="Freeform 6"/>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0CA6A2"/>
            </a:solidFill>
          </p:spPr>
          <p:txBody>
            <a:bodyPr/>
            <a:lstStyle/>
            <a:p>
              <a:endParaRPr lang="en-US"/>
            </a:p>
          </p:txBody>
        </p:sp>
        <p:sp>
          <p:nvSpPr>
            <p:cNvPr id="7" name="TextBox 7"/>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6744950" y="8743950"/>
            <a:ext cx="3086100" cy="875402"/>
            <a:chOff x="0" y="0"/>
            <a:chExt cx="812800" cy="230559"/>
          </a:xfrm>
        </p:grpSpPr>
        <p:sp>
          <p:nvSpPr>
            <p:cNvPr id="9" name="Freeform 9"/>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4779CD"/>
            </a:solidFill>
          </p:spPr>
          <p:txBody>
            <a:bodyPr/>
            <a:lstStyle/>
            <a:p>
              <a:endParaRPr lang="en-US"/>
            </a:p>
          </p:txBody>
        </p:sp>
        <p:sp>
          <p:nvSpPr>
            <p:cNvPr id="10" name="TextBox 10"/>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6055623" y="8354196"/>
            <a:ext cx="1582825" cy="158282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6390186" y="8600359"/>
            <a:ext cx="913698" cy="1002131"/>
          </a:xfrm>
          <a:prstGeom prst="rect">
            <a:avLst/>
          </a:prstGeom>
        </p:spPr>
        <p:txBody>
          <a:bodyPr lIns="0" tIns="0" rIns="0" bIns="0" rtlCol="0" anchor="t">
            <a:spAutoFit/>
          </a:bodyPr>
          <a:lstStyle/>
          <a:p>
            <a:pPr algn="ctr">
              <a:lnSpc>
                <a:spcPts val="8289"/>
              </a:lnSpc>
              <a:spcBef>
                <a:spcPct val="0"/>
              </a:spcBef>
            </a:pPr>
            <a:r>
              <a:rPr lang="en-US" sz="5921">
                <a:solidFill>
                  <a:srgbClr val="F2F2F2"/>
                </a:solidFill>
                <a:latin typeface="Open Sans Bold"/>
              </a:rPr>
              <a:t>5</a:t>
            </a:r>
          </a:p>
        </p:txBody>
      </p:sp>
      <p:grpSp>
        <p:nvGrpSpPr>
          <p:cNvPr id="15" name="Group 15"/>
          <p:cNvGrpSpPr/>
          <p:nvPr/>
        </p:nvGrpSpPr>
        <p:grpSpPr>
          <a:xfrm>
            <a:off x="715191" y="581511"/>
            <a:ext cx="4455006" cy="894379"/>
            <a:chOff x="0" y="0"/>
            <a:chExt cx="5940009" cy="1192505"/>
          </a:xfrm>
        </p:grpSpPr>
        <p:sp>
          <p:nvSpPr>
            <p:cNvPr id="16" name="Freeform 16"/>
            <p:cNvSpPr/>
            <p:nvPr/>
          </p:nvSpPr>
          <p:spPr>
            <a:xfrm>
              <a:off x="0" y="0"/>
              <a:ext cx="1141823" cy="1192505"/>
            </a:xfrm>
            <a:custGeom>
              <a:avLst/>
              <a:gdLst/>
              <a:ahLst/>
              <a:cxnLst/>
              <a:rect l="l" t="t" r="r" b="b"/>
              <a:pathLst>
                <a:path w="1141823" h="1192505">
                  <a:moveTo>
                    <a:pt x="0" y="0"/>
                  </a:moveTo>
                  <a:lnTo>
                    <a:pt x="1141823" y="0"/>
                  </a:lnTo>
                  <a:lnTo>
                    <a:pt x="1141823" y="1192505"/>
                  </a:lnTo>
                  <a:lnTo>
                    <a:pt x="0" y="11925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7" name="TextBox 17"/>
            <p:cNvSpPr txBox="1"/>
            <p:nvPr/>
          </p:nvSpPr>
          <p:spPr>
            <a:xfrm>
              <a:off x="1494498" y="-38100"/>
              <a:ext cx="4445510" cy="796904"/>
            </a:xfrm>
            <a:prstGeom prst="rect">
              <a:avLst/>
            </a:prstGeom>
          </p:spPr>
          <p:txBody>
            <a:bodyPr lIns="0" tIns="0" rIns="0" bIns="0" rtlCol="0" anchor="t">
              <a:spAutoFit/>
            </a:bodyPr>
            <a:lstStyle/>
            <a:p>
              <a:pPr>
                <a:lnSpc>
                  <a:spcPts val="4481"/>
                </a:lnSpc>
              </a:pPr>
              <a:r>
                <a:rPr lang="en-US" sz="3734">
                  <a:solidFill>
                    <a:srgbClr val="000000"/>
                  </a:solidFill>
                  <a:latin typeface="Telegraf Bold"/>
                </a:rPr>
                <a:t>ATTACKER</a:t>
              </a:r>
            </a:p>
          </p:txBody>
        </p:sp>
        <p:sp>
          <p:nvSpPr>
            <p:cNvPr id="18" name="TextBox 18"/>
            <p:cNvSpPr txBox="1"/>
            <p:nvPr/>
          </p:nvSpPr>
          <p:spPr>
            <a:xfrm>
              <a:off x="1494498" y="739817"/>
              <a:ext cx="4445510" cy="452563"/>
            </a:xfrm>
            <a:prstGeom prst="rect">
              <a:avLst/>
            </a:prstGeom>
          </p:spPr>
          <p:txBody>
            <a:bodyPr lIns="0" tIns="0" rIns="0" bIns="0" rtlCol="0" anchor="t">
              <a:spAutoFit/>
            </a:bodyPr>
            <a:lstStyle/>
            <a:p>
              <a:pPr>
                <a:lnSpc>
                  <a:spcPts val="2560"/>
                </a:lnSpc>
              </a:pPr>
              <a:r>
                <a:rPr lang="en-US" sz="2134">
                  <a:solidFill>
                    <a:srgbClr val="000000"/>
                  </a:solidFill>
                  <a:latin typeface="Telegraf"/>
                </a:rPr>
                <a:t>2024</a:t>
              </a: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169632" y="2618709"/>
          <a:ext cx="15977893" cy="5411029"/>
        </p:xfrm>
        <a:graphic>
          <a:graphicData uri="http://schemas.openxmlformats.org/drawingml/2006/table">
            <a:tbl>
              <a:tblPr/>
              <a:tblGrid>
                <a:gridCol w="15977893">
                  <a:extLst>
                    <a:ext uri="{9D8B030D-6E8A-4147-A177-3AD203B41FA5}">
                      <a16:colId xmlns:a16="http://schemas.microsoft.com/office/drawing/2014/main" val="20000"/>
                    </a:ext>
                  </a:extLst>
                </a:gridCol>
              </a:tblGrid>
              <a:tr h="2121455">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0"/>
                  </a:ext>
                </a:extLst>
              </a:tr>
              <a:tr h="3289574">
                <a:tc>
                  <a:txBody>
                    <a:bodyPr/>
                    <a:lstStyle/>
                    <a:p>
                      <a:pPr algn="ctr">
                        <a:lnSpc>
                          <a:spcPts val="3919"/>
                        </a:lnSpc>
                        <a:defRPr/>
                      </a:pPr>
                      <a:endParaRPr lang="en-US" sz="1100" dirty="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pSp>
        <p:nvGrpSpPr>
          <p:cNvPr id="3" name="Group 3"/>
          <p:cNvGrpSpPr/>
          <p:nvPr/>
        </p:nvGrpSpPr>
        <p:grpSpPr>
          <a:xfrm>
            <a:off x="0" y="9853917"/>
            <a:ext cx="18288000" cy="442608"/>
            <a:chOff x="0" y="0"/>
            <a:chExt cx="4816593" cy="116572"/>
          </a:xfrm>
        </p:grpSpPr>
        <p:sp>
          <p:nvSpPr>
            <p:cNvPr id="4" name="Freeform 4"/>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5" name="TextBox 5"/>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616161" y="3016898"/>
            <a:ext cx="7527839" cy="1371600"/>
          </a:xfrm>
          <a:prstGeom prst="rect">
            <a:avLst/>
          </a:prstGeom>
        </p:spPr>
        <p:txBody>
          <a:bodyPr lIns="0" tIns="0" rIns="0" bIns="0" rtlCol="0" anchor="t">
            <a:spAutoFit/>
          </a:bodyPr>
          <a:lstStyle/>
          <a:p>
            <a:pPr marL="0" lvl="0" indent="0" algn="l">
              <a:lnSpc>
                <a:spcPts val="5400"/>
              </a:lnSpc>
              <a:spcBef>
                <a:spcPct val="0"/>
              </a:spcBef>
            </a:pPr>
            <a:r>
              <a:rPr lang="en-US" sz="4500">
                <a:solidFill>
                  <a:srgbClr val="004AAD"/>
                </a:solidFill>
                <a:latin typeface="Montserrat Bold"/>
              </a:rPr>
              <a:t>Kiểm tra chiến lược giao dịch trên dữ liệu lịch sử</a:t>
            </a:r>
          </a:p>
        </p:txBody>
      </p:sp>
      <p:sp>
        <p:nvSpPr>
          <p:cNvPr id="7" name="TextBox 7"/>
          <p:cNvSpPr txBox="1"/>
          <p:nvPr/>
        </p:nvSpPr>
        <p:spPr>
          <a:xfrm>
            <a:off x="1349461" y="5086099"/>
            <a:ext cx="8140858" cy="2463741"/>
          </a:xfrm>
          <a:prstGeom prst="rect">
            <a:avLst/>
          </a:prstGeom>
        </p:spPr>
        <p:txBody>
          <a:bodyPr lIns="0" tIns="0" rIns="0" bIns="0" rtlCol="0" anchor="t">
            <a:spAutoFit/>
          </a:bodyPr>
          <a:lstStyle/>
          <a:p>
            <a:pPr marL="756156" lvl="1" indent="-378078" algn="just">
              <a:lnSpc>
                <a:spcPts val="4903"/>
              </a:lnSpc>
              <a:buFont typeface="Arial"/>
              <a:buChar char="•"/>
            </a:pPr>
            <a:r>
              <a:rPr lang="en-US" sz="3502" dirty="0">
                <a:solidFill>
                  <a:srgbClr val="1B1B1B"/>
                </a:solidFill>
                <a:latin typeface="Montserrat"/>
              </a:rPr>
              <a:t>Sharpe Ratio: 0.6917</a:t>
            </a:r>
          </a:p>
          <a:p>
            <a:pPr marL="756156" lvl="1" indent="-378078" algn="just">
              <a:lnSpc>
                <a:spcPts val="4903"/>
              </a:lnSpc>
              <a:buFont typeface="Arial"/>
              <a:buChar char="•"/>
            </a:pPr>
            <a:r>
              <a:rPr lang="en-US" sz="3502" dirty="0" err="1">
                <a:solidFill>
                  <a:srgbClr val="1B1B1B"/>
                </a:solidFill>
                <a:latin typeface="Montserrat"/>
              </a:rPr>
              <a:t>Sortino</a:t>
            </a:r>
            <a:r>
              <a:rPr lang="en-US" sz="3502" dirty="0">
                <a:solidFill>
                  <a:srgbClr val="1B1B1B"/>
                </a:solidFill>
                <a:latin typeface="Montserrat"/>
              </a:rPr>
              <a:t> Ratio: 1.168</a:t>
            </a:r>
          </a:p>
          <a:p>
            <a:pPr marL="756156" lvl="1" indent="-378078" algn="just">
              <a:lnSpc>
                <a:spcPts val="4903"/>
              </a:lnSpc>
              <a:buFont typeface="Arial"/>
              <a:buChar char="•"/>
            </a:pPr>
            <a:r>
              <a:rPr lang="en-US" sz="3502" dirty="0">
                <a:solidFill>
                  <a:srgbClr val="1B1B1B"/>
                </a:solidFill>
                <a:latin typeface="Montserrat"/>
              </a:rPr>
              <a:t>Max. Drawdown: -20.2493</a:t>
            </a:r>
          </a:p>
          <a:p>
            <a:pPr marL="756156" lvl="1" indent="-378078" algn="just">
              <a:lnSpc>
                <a:spcPts val="4903"/>
              </a:lnSpc>
              <a:spcBef>
                <a:spcPct val="0"/>
              </a:spcBef>
              <a:buFont typeface="Arial"/>
              <a:buChar char="•"/>
            </a:pPr>
            <a:r>
              <a:rPr lang="en-US" sz="3502" dirty="0">
                <a:solidFill>
                  <a:srgbClr val="1B1B1B"/>
                </a:solidFill>
                <a:latin typeface="Montserrat"/>
              </a:rPr>
              <a:t>Return: 57.4382</a:t>
            </a:r>
          </a:p>
        </p:txBody>
      </p:sp>
      <p:sp>
        <p:nvSpPr>
          <p:cNvPr id="8" name="TextBox 8"/>
          <p:cNvSpPr txBox="1"/>
          <p:nvPr/>
        </p:nvSpPr>
        <p:spPr>
          <a:xfrm>
            <a:off x="9632120" y="5086099"/>
            <a:ext cx="9230403" cy="3082925"/>
          </a:xfrm>
          <a:prstGeom prst="rect">
            <a:avLst/>
          </a:prstGeom>
        </p:spPr>
        <p:txBody>
          <a:bodyPr lIns="0" tIns="0" rIns="0" bIns="0" rtlCol="0" anchor="t">
            <a:spAutoFit/>
          </a:bodyPr>
          <a:lstStyle/>
          <a:p>
            <a:pPr marL="755651" lvl="1" indent="-377825" algn="just">
              <a:lnSpc>
                <a:spcPts val="4900"/>
              </a:lnSpc>
              <a:buFont typeface="Arial"/>
              <a:buChar char="•"/>
            </a:pPr>
            <a:r>
              <a:rPr lang="en-US" sz="3500" dirty="0">
                <a:solidFill>
                  <a:srgbClr val="1B1B1B"/>
                </a:solidFill>
                <a:latin typeface="Montserrat"/>
              </a:rPr>
              <a:t>Sharpe Ratio: 0.7560</a:t>
            </a:r>
          </a:p>
          <a:p>
            <a:pPr marL="755651" lvl="1" indent="-377825" algn="just">
              <a:lnSpc>
                <a:spcPts val="4900"/>
              </a:lnSpc>
              <a:buFont typeface="Arial"/>
              <a:buChar char="•"/>
            </a:pPr>
            <a:r>
              <a:rPr lang="en-US" sz="3500" dirty="0" err="1">
                <a:solidFill>
                  <a:srgbClr val="1B1B1B"/>
                </a:solidFill>
                <a:latin typeface="Montserrat"/>
              </a:rPr>
              <a:t>Sortino</a:t>
            </a:r>
            <a:r>
              <a:rPr lang="en-US" sz="3500" dirty="0">
                <a:solidFill>
                  <a:srgbClr val="1B1B1B"/>
                </a:solidFill>
                <a:latin typeface="Montserrat"/>
              </a:rPr>
              <a:t> Ratio: 1.3259</a:t>
            </a:r>
          </a:p>
          <a:p>
            <a:pPr marL="755651" lvl="1" indent="-377825" algn="just">
              <a:lnSpc>
                <a:spcPts val="4900"/>
              </a:lnSpc>
              <a:buFont typeface="Arial"/>
              <a:buChar char="•"/>
            </a:pPr>
            <a:r>
              <a:rPr lang="en-US" sz="3500" dirty="0">
                <a:solidFill>
                  <a:srgbClr val="1B1B1B"/>
                </a:solidFill>
                <a:latin typeface="Montserrat"/>
              </a:rPr>
              <a:t>Max. Drawdown: - 29.8456</a:t>
            </a:r>
          </a:p>
          <a:p>
            <a:pPr marL="755651" lvl="1" indent="-377825" algn="just">
              <a:lnSpc>
                <a:spcPts val="4900"/>
              </a:lnSpc>
              <a:buFont typeface="Arial"/>
              <a:buChar char="•"/>
            </a:pPr>
            <a:r>
              <a:rPr lang="en-US" sz="3500" dirty="0">
                <a:solidFill>
                  <a:srgbClr val="1B1B1B"/>
                </a:solidFill>
                <a:latin typeface="Montserrat"/>
              </a:rPr>
              <a:t>Return: 79.2075</a:t>
            </a:r>
          </a:p>
          <a:p>
            <a:pPr algn="just">
              <a:lnSpc>
                <a:spcPts val="4900"/>
              </a:lnSpc>
              <a:spcBef>
                <a:spcPct val="0"/>
              </a:spcBef>
            </a:pPr>
            <a:endParaRPr lang="en-US" sz="3500" dirty="0">
              <a:solidFill>
                <a:srgbClr val="1B1B1B"/>
              </a:solidFill>
              <a:latin typeface="Montserrat"/>
            </a:endParaRPr>
          </a:p>
        </p:txBody>
      </p:sp>
      <p:sp>
        <p:nvSpPr>
          <p:cNvPr id="9" name="TextBox 9"/>
          <p:cNvSpPr txBox="1"/>
          <p:nvPr/>
        </p:nvSpPr>
        <p:spPr>
          <a:xfrm>
            <a:off x="9918018" y="3374085"/>
            <a:ext cx="7625507" cy="666750"/>
          </a:xfrm>
          <a:prstGeom prst="rect">
            <a:avLst/>
          </a:prstGeom>
        </p:spPr>
        <p:txBody>
          <a:bodyPr lIns="0" tIns="0" rIns="0" bIns="0" rtlCol="0" anchor="t">
            <a:spAutoFit/>
          </a:bodyPr>
          <a:lstStyle/>
          <a:p>
            <a:pPr marL="0" lvl="0" indent="0" algn="l">
              <a:lnSpc>
                <a:spcPts val="5399"/>
              </a:lnSpc>
              <a:spcBef>
                <a:spcPct val="0"/>
              </a:spcBef>
            </a:pPr>
            <a:r>
              <a:rPr lang="en-US" sz="4499">
                <a:solidFill>
                  <a:srgbClr val="004AAD"/>
                </a:solidFill>
                <a:latin typeface="Montserrat Bold"/>
              </a:rPr>
              <a:t>Tối ưu hóa các tham số </a:t>
            </a:r>
          </a:p>
        </p:txBody>
      </p:sp>
      <p:grpSp>
        <p:nvGrpSpPr>
          <p:cNvPr id="10" name="Group 10"/>
          <p:cNvGrpSpPr/>
          <p:nvPr/>
        </p:nvGrpSpPr>
        <p:grpSpPr>
          <a:xfrm>
            <a:off x="1169632" y="1028700"/>
            <a:ext cx="5593239" cy="1033042"/>
            <a:chOff x="0" y="0"/>
            <a:chExt cx="1473116" cy="272077"/>
          </a:xfrm>
        </p:grpSpPr>
        <p:sp>
          <p:nvSpPr>
            <p:cNvPr id="11" name="Freeform 11"/>
            <p:cNvSpPr/>
            <p:nvPr/>
          </p:nvSpPr>
          <p:spPr>
            <a:xfrm>
              <a:off x="0" y="0"/>
              <a:ext cx="1473116" cy="272077"/>
            </a:xfrm>
            <a:custGeom>
              <a:avLst/>
              <a:gdLst/>
              <a:ahLst/>
              <a:cxnLst/>
              <a:rect l="l" t="t" r="r" b="b"/>
              <a:pathLst>
                <a:path w="1473116" h="272077">
                  <a:moveTo>
                    <a:pt x="1269916" y="0"/>
                  </a:moveTo>
                  <a:lnTo>
                    <a:pt x="0" y="0"/>
                  </a:lnTo>
                  <a:lnTo>
                    <a:pt x="0" y="272077"/>
                  </a:lnTo>
                  <a:lnTo>
                    <a:pt x="1269916" y="272077"/>
                  </a:lnTo>
                  <a:lnTo>
                    <a:pt x="1473116" y="136038"/>
                  </a:lnTo>
                  <a:lnTo>
                    <a:pt x="1269916" y="0"/>
                  </a:lnTo>
                  <a:close/>
                </a:path>
              </a:pathLst>
            </a:custGeom>
            <a:solidFill>
              <a:srgbClr val="FF8A00"/>
            </a:solidFill>
          </p:spPr>
          <p:txBody>
            <a:bodyPr/>
            <a:lstStyle/>
            <a:p>
              <a:endParaRPr lang="en-US"/>
            </a:p>
          </p:txBody>
        </p:sp>
        <p:sp>
          <p:nvSpPr>
            <p:cNvPr id="12" name="TextBox 12"/>
            <p:cNvSpPr txBox="1"/>
            <p:nvPr/>
          </p:nvSpPr>
          <p:spPr>
            <a:xfrm>
              <a:off x="0" y="-85725"/>
              <a:ext cx="1358816" cy="357802"/>
            </a:xfrm>
            <a:prstGeom prst="rect">
              <a:avLst/>
            </a:prstGeom>
          </p:spPr>
          <p:txBody>
            <a:bodyPr lIns="50800" tIns="50800" rIns="50800" bIns="50800" rtlCol="0" anchor="ctr"/>
            <a:lstStyle/>
            <a:p>
              <a:pPr algn="ctr">
                <a:lnSpc>
                  <a:spcPts val="6719"/>
                </a:lnSpc>
              </a:pPr>
              <a:r>
                <a:rPr lang="en-US" sz="4799">
                  <a:solidFill>
                    <a:srgbClr val="FFFFFF"/>
                  </a:solidFill>
                  <a:latin typeface="Montserrat Bold"/>
                </a:rPr>
                <a:t>ACB</a:t>
              </a:r>
            </a:p>
          </p:txBody>
        </p:sp>
      </p:grpSp>
      <p:sp>
        <p:nvSpPr>
          <p:cNvPr id="13" name="TextBox 13"/>
          <p:cNvSpPr txBox="1"/>
          <p:nvPr/>
        </p:nvSpPr>
        <p:spPr>
          <a:xfrm>
            <a:off x="3076946" y="8437829"/>
            <a:ext cx="12467853" cy="820484"/>
          </a:xfrm>
          <a:prstGeom prst="rect">
            <a:avLst/>
          </a:prstGeom>
        </p:spPr>
        <p:txBody>
          <a:bodyPr wrap="square" lIns="0" tIns="0" rIns="0" bIns="0" rtlCol="0" anchor="t">
            <a:spAutoFit/>
          </a:bodyPr>
          <a:lstStyle/>
          <a:p>
            <a:pPr algn="ctr">
              <a:lnSpc>
                <a:spcPts val="6751"/>
              </a:lnSpc>
              <a:spcBef>
                <a:spcPct val="0"/>
              </a:spcBef>
            </a:pPr>
            <a:r>
              <a:rPr lang="en-US" sz="4822" dirty="0" err="1">
                <a:solidFill>
                  <a:srgbClr val="FF914D"/>
                </a:solidFill>
                <a:latin typeface="Montserrat Bold"/>
              </a:rPr>
              <a:t>Hiệu</a:t>
            </a:r>
            <a:r>
              <a:rPr lang="en-US" sz="4822" dirty="0">
                <a:solidFill>
                  <a:srgbClr val="FF914D"/>
                </a:solidFill>
                <a:latin typeface="Montserrat Bold"/>
              </a:rPr>
              <a:t> </a:t>
            </a:r>
            <a:r>
              <a:rPr lang="en-US" sz="4822" dirty="0" err="1">
                <a:solidFill>
                  <a:srgbClr val="FF914D"/>
                </a:solidFill>
                <a:latin typeface="Montserrat Bold"/>
              </a:rPr>
              <a:t>suất</a:t>
            </a:r>
            <a:r>
              <a:rPr lang="en-US" sz="4822" dirty="0">
                <a:solidFill>
                  <a:srgbClr val="FF914D"/>
                </a:solidFill>
                <a:latin typeface="Montserrat Bold"/>
              </a:rPr>
              <a:t> </a:t>
            </a:r>
            <a:r>
              <a:rPr lang="en-US" sz="4822" dirty="0" err="1">
                <a:solidFill>
                  <a:srgbClr val="FF914D"/>
                </a:solidFill>
                <a:latin typeface="Montserrat Bold"/>
              </a:rPr>
              <a:t>khi</a:t>
            </a:r>
            <a:r>
              <a:rPr lang="en-US" sz="4822" dirty="0">
                <a:solidFill>
                  <a:srgbClr val="FF914D"/>
                </a:solidFill>
                <a:latin typeface="Montserrat Bold"/>
              </a:rPr>
              <a:t> </a:t>
            </a:r>
            <a:r>
              <a:rPr lang="en-US" sz="4822" dirty="0" err="1">
                <a:solidFill>
                  <a:srgbClr val="FF914D"/>
                </a:solidFill>
                <a:latin typeface="Montserrat Bold"/>
              </a:rPr>
              <a:t>sử</a:t>
            </a:r>
            <a:r>
              <a:rPr lang="en-US" sz="4822" dirty="0">
                <a:solidFill>
                  <a:srgbClr val="FF914D"/>
                </a:solidFill>
                <a:latin typeface="Montserrat Bold"/>
              </a:rPr>
              <a:t> </a:t>
            </a:r>
            <a:r>
              <a:rPr lang="en-US" sz="4822" dirty="0" err="1">
                <a:solidFill>
                  <a:srgbClr val="FF914D"/>
                </a:solidFill>
                <a:latin typeface="Montserrat Bold"/>
              </a:rPr>
              <a:t>dụng</a:t>
            </a:r>
            <a:r>
              <a:rPr lang="en-US" sz="4822" dirty="0">
                <a:solidFill>
                  <a:srgbClr val="FF914D"/>
                </a:solidFill>
                <a:latin typeface="Montserrat Bold"/>
              </a:rPr>
              <a:t> </a:t>
            </a:r>
            <a:r>
              <a:rPr lang="en-US" sz="4822" dirty="0" err="1">
                <a:solidFill>
                  <a:srgbClr val="FF914D"/>
                </a:solidFill>
                <a:latin typeface="Montserrat Bold"/>
              </a:rPr>
              <a:t>thuật</a:t>
            </a:r>
            <a:r>
              <a:rPr lang="en-US" sz="4822" dirty="0">
                <a:solidFill>
                  <a:srgbClr val="FF914D"/>
                </a:solidFill>
                <a:latin typeface="Montserrat Bold"/>
              </a:rPr>
              <a:t> </a:t>
            </a:r>
            <a:r>
              <a:rPr lang="en-US" sz="4822" dirty="0" err="1">
                <a:solidFill>
                  <a:srgbClr val="FF914D"/>
                </a:solidFill>
                <a:latin typeface="Montserrat Bold"/>
              </a:rPr>
              <a:t>toán</a:t>
            </a:r>
            <a:r>
              <a:rPr lang="en-US" sz="4822" dirty="0">
                <a:solidFill>
                  <a:srgbClr val="FF914D"/>
                </a:solidFill>
                <a:latin typeface="Montserrat Bold"/>
              </a:rPr>
              <a:t>: </a:t>
            </a:r>
            <a:r>
              <a:rPr lang="en-US" sz="4822" dirty="0" err="1">
                <a:solidFill>
                  <a:srgbClr val="FF914D"/>
                </a:solidFill>
                <a:latin typeface="Montserrat Bold"/>
              </a:rPr>
              <a:t>Khá</a:t>
            </a:r>
            <a:endParaRPr lang="en-US" sz="4822" dirty="0">
              <a:solidFill>
                <a:srgbClr val="FF914D"/>
              </a:solidFill>
              <a:latin typeface="Montserrat Bold"/>
            </a:endParaRPr>
          </a:p>
        </p:txBody>
      </p:sp>
      <p:sp>
        <p:nvSpPr>
          <p:cNvPr id="14" name="TextBox 14"/>
          <p:cNvSpPr txBox="1"/>
          <p:nvPr/>
        </p:nvSpPr>
        <p:spPr>
          <a:xfrm>
            <a:off x="16873926" y="9191625"/>
            <a:ext cx="669599"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23</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169632" y="2618709"/>
          <a:ext cx="15977893" cy="5411029"/>
        </p:xfrm>
        <a:graphic>
          <a:graphicData uri="http://schemas.openxmlformats.org/drawingml/2006/table">
            <a:tbl>
              <a:tblPr/>
              <a:tblGrid>
                <a:gridCol w="15977893">
                  <a:extLst>
                    <a:ext uri="{9D8B030D-6E8A-4147-A177-3AD203B41FA5}">
                      <a16:colId xmlns:a16="http://schemas.microsoft.com/office/drawing/2014/main" val="20000"/>
                    </a:ext>
                  </a:extLst>
                </a:gridCol>
              </a:tblGrid>
              <a:tr h="2121455">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0"/>
                  </a:ext>
                </a:extLst>
              </a:tr>
              <a:tr h="3289574">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pSp>
        <p:nvGrpSpPr>
          <p:cNvPr id="3" name="Group 3"/>
          <p:cNvGrpSpPr/>
          <p:nvPr/>
        </p:nvGrpSpPr>
        <p:grpSpPr>
          <a:xfrm>
            <a:off x="0" y="9853917"/>
            <a:ext cx="18288000" cy="442608"/>
            <a:chOff x="0" y="0"/>
            <a:chExt cx="4816593" cy="116572"/>
          </a:xfrm>
        </p:grpSpPr>
        <p:sp>
          <p:nvSpPr>
            <p:cNvPr id="4" name="Freeform 4"/>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5" name="TextBox 5"/>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616161" y="3016898"/>
            <a:ext cx="7527839" cy="1371600"/>
          </a:xfrm>
          <a:prstGeom prst="rect">
            <a:avLst/>
          </a:prstGeom>
        </p:spPr>
        <p:txBody>
          <a:bodyPr lIns="0" tIns="0" rIns="0" bIns="0" rtlCol="0" anchor="t">
            <a:spAutoFit/>
          </a:bodyPr>
          <a:lstStyle/>
          <a:p>
            <a:pPr marL="0" lvl="0" indent="0" algn="l">
              <a:lnSpc>
                <a:spcPts val="5400"/>
              </a:lnSpc>
              <a:spcBef>
                <a:spcPct val="0"/>
              </a:spcBef>
            </a:pPr>
            <a:r>
              <a:rPr lang="en-US" sz="4500">
                <a:solidFill>
                  <a:srgbClr val="004AAD"/>
                </a:solidFill>
                <a:latin typeface="Montserrat Bold"/>
              </a:rPr>
              <a:t>Kiểm tra chiến lược giao dịch trên dữ liệu lịch sử</a:t>
            </a:r>
          </a:p>
        </p:txBody>
      </p:sp>
      <p:sp>
        <p:nvSpPr>
          <p:cNvPr id="7" name="TextBox 7"/>
          <p:cNvSpPr txBox="1"/>
          <p:nvPr/>
        </p:nvSpPr>
        <p:spPr>
          <a:xfrm>
            <a:off x="1349461" y="5086099"/>
            <a:ext cx="8140858" cy="2463741"/>
          </a:xfrm>
          <a:prstGeom prst="rect">
            <a:avLst/>
          </a:prstGeom>
        </p:spPr>
        <p:txBody>
          <a:bodyPr lIns="0" tIns="0" rIns="0" bIns="0" rtlCol="0" anchor="t">
            <a:spAutoFit/>
          </a:bodyPr>
          <a:lstStyle/>
          <a:p>
            <a:pPr marL="756156" lvl="1" indent="-378078" algn="just">
              <a:lnSpc>
                <a:spcPts val="4903"/>
              </a:lnSpc>
              <a:buFont typeface="Arial"/>
              <a:buChar char="•"/>
            </a:pPr>
            <a:r>
              <a:rPr lang="en-US" sz="3502" dirty="0">
                <a:solidFill>
                  <a:srgbClr val="1B1B1B"/>
                </a:solidFill>
                <a:latin typeface="Montserrat"/>
              </a:rPr>
              <a:t>Sharpe Ratio: 0.5818</a:t>
            </a:r>
          </a:p>
          <a:p>
            <a:pPr marL="756156" lvl="1" indent="-378078" algn="just">
              <a:lnSpc>
                <a:spcPts val="4903"/>
              </a:lnSpc>
              <a:buFont typeface="Arial"/>
              <a:buChar char="•"/>
            </a:pPr>
            <a:r>
              <a:rPr lang="en-US" sz="3502" dirty="0" err="1">
                <a:solidFill>
                  <a:srgbClr val="1B1B1B"/>
                </a:solidFill>
                <a:latin typeface="Montserrat"/>
              </a:rPr>
              <a:t>Sortino</a:t>
            </a:r>
            <a:r>
              <a:rPr lang="en-US" sz="3502" dirty="0">
                <a:solidFill>
                  <a:srgbClr val="1B1B1B"/>
                </a:solidFill>
                <a:latin typeface="Montserrat"/>
              </a:rPr>
              <a:t> Ratio: 0.9475</a:t>
            </a:r>
          </a:p>
          <a:p>
            <a:pPr marL="756156" lvl="1" indent="-378078" algn="just">
              <a:lnSpc>
                <a:spcPts val="4903"/>
              </a:lnSpc>
              <a:buFont typeface="Arial"/>
              <a:buChar char="•"/>
            </a:pPr>
            <a:r>
              <a:rPr lang="en-US" sz="3502" dirty="0">
                <a:solidFill>
                  <a:srgbClr val="1B1B1B"/>
                </a:solidFill>
                <a:latin typeface="Montserrat"/>
              </a:rPr>
              <a:t>Max. Drawdown: - 14.5126</a:t>
            </a:r>
          </a:p>
          <a:p>
            <a:pPr marL="756156" lvl="1" indent="-378078" algn="just">
              <a:lnSpc>
                <a:spcPts val="4903"/>
              </a:lnSpc>
              <a:spcBef>
                <a:spcPct val="0"/>
              </a:spcBef>
              <a:buFont typeface="Arial"/>
              <a:buChar char="•"/>
            </a:pPr>
            <a:r>
              <a:rPr lang="en-US" sz="3502" dirty="0">
                <a:solidFill>
                  <a:srgbClr val="1B1B1B"/>
                </a:solidFill>
                <a:latin typeface="Montserrat"/>
              </a:rPr>
              <a:t>Return: 39.4226</a:t>
            </a:r>
          </a:p>
        </p:txBody>
      </p:sp>
      <p:sp>
        <p:nvSpPr>
          <p:cNvPr id="8" name="TextBox 8"/>
          <p:cNvSpPr txBox="1"/>
          <p:nvPr/>
        </p:nvSpPr>
        <p:spPr>
          <a:xfrm>
            <a:off x="9632120" y="5086099"/>
            <a:ext cx="9230403" cy="3082925"/>
          </a:xfrm>
          <a:prstGeom prst="rect">
            <a:avLst/>
          </a:prstGeom>
        </p:spPr>
        <p:txBody>
          <a:bodyPr lIns="0" tIns="0" rIns="0" bIns="0" rtlCol="0" anchor="t">
            <a:spAutoFit/>
          </a:bodyPr>
          <a:lstStyle/>
          <a:p>
            <a:pPr marL="755651" lvl="1" indent="-377825" algn="just">
              <a:lnSpc>
                <a:spcPts val="4900"/>
              </a:lnSpc>
              <a:buFont typeface="Arial"/>
              <a:buChar char="•"/>
            </a:pPr>
            <a:r>
              <a:rPr lang="en-US" sz="3500" dirty="0">
                <a:solidFill>
                  <a:srgbClr val="1B1B1B"/>
                </a:solidFill>
                <a:latin typeface="Montserrat"/>
              </a:rPr>
              <a:t>Sharpe Ratio: 0.8287</a:t>
            </a:r>
          </a:p>
          <a:p>
            <a:pPr marL="755651" lvl="1" indent="-377825" algn="just">
              <a:lnSpc>
                <a:spcPts val="4900"/>
              </a:lnSpc>
              <a:buFont typeface="Arial"/>
              <a:buChar char="•"/>
            </a:pPr>
            <a:r>
              <a:rPr lang="en-US" sz="3500" dirty="0" err="1">
                <a:solidFill>
                  <a:srgbClr val="1B1B1B"/>
                </a:solidFill>
                <a:latin typeface="Montserrat"/>
              </a:rPr>
              <a:t>Sortino</a:t>
            </a:r>
            <a:r>
              <a:rPr lang="en-US" sz="3500" dirty="0">
                <a:solidFill>
                  <a:srgbClr val="1B1B1B"/>
                </a:solidFill>
                <a:latin typeface="Montserrat"/>
              </a:rPr>
              <a:t> Ratio: 1.5253</a:t>
            </a:r>
          </a:p>
          <a:p>
            <a:pPr marL="755651" lvl="1" indent="-377825" algn="just">
              <a:lnSpc>
                <a:spcPts val="4900"/>
              </a:lnSpc>
              <a:buFont typeface="Arial"/>
              <a:buChar char="•"/>
            </a:pPr>
            <a:r>
              <a:rPr lang="en-US" sz="3500" dirty="0">
                <a:solidFill>
                  <a:srgbClr val="1B1B1B"/>
                </a:solidFill>
                <a:latin typeface="Montserrat"/>
              </a:rPr>
              <a:t>Max. Drawdown: - 26.6433</a:t>
            </a:r>
          </a:p>
          <a:p>
            <a:pPr marL="755651" lvl="1" indent="-377825" algn="just">
              <a:lnSpc>
                <a:spcPts val="4900"/>
              </a:lnSpc>
              <a:buFont typeface="Arial"/>
              <a:buChar char="•"/>
            </a:pPr>
            <a:r>
              <a:rPr lang="en-US" sz="3500" dirty="0">
                <a:solidFill>
                  <a:srgbClr val="1B1B1B"/>
                </a:solidFill>
                <a:latin typeface="Montserrat"/>
              </a:rPr>
              <a:t>Return: 102.0548</a:t>
            </a:r>
          </a:p>
          <a:p>
            <a:pPr algn="just">
              <a:lnSpc>
                <a:spcPts val="4900"/>
              </a:lnSpc>
              <a:spcBef>
                <a:spcPct val="0"/>
              </a:spcBef>
            </a:pPr>
            <a:endParaRPr lang="en-US" sz="3500" dirty="0">
              <a:solidFill>
                <a:srgbClr val="1B1B1B"/>
              </a:solidFill>
              <a:latin typeface="Montserrat"/>
            </a:endParaRPr>
          </a:p>
        </p:txBody>
      </p:sp>
      <p:sp>
        <p:nvSpPr>
          <p:cNvPr id="9" name="TextBox 9"/>
          <p:cNvSpPr txBox="1"/>
          <p:nvPr/>
        </p:nvSpPr>
        <p:spPr>
          <a:xfrm>
            <a:off x="9918018" y="3374085"/>
            <a:ext cx="7625507" cy="666750"/>
          </a:xfrm>
          <a:prstGeom prst="rect">
            <a:avLst/>
          </a:prstGeom>
        </p:spPr>
        <p:txBody>
          <a:bodyPr lIns="0" tIns="0" rIns="0" bIns="0" rtlCol="0" anchor="t">
            <a:spAutoFit/>
          </a:bodyPr>
          <a:lstStyle/>
          <a:p>
            <a:pPr marL="0" lvl="0" indent="0" algn="l">
              <a:lnSpc>
                <a:spcPts val="5399"/>
              </a:lnSpc>
              <a:spcBef>
                <a:spcPct val="0"/>
              </a:spcBef>
            </a:pPr>
            <a:r>
              <a:rPr lang="en-US" sz="4499">
                <a:solidFill>
                  <a:srgbClr val="004AAD"/>
                </a:solidFill>
                <a:latin typeface="Montserrat Bold"/>
              </a:rPr>
              <a:t>Tối ưu hóa các tham số </a:t>
            </a:r>
          </a:p>
        </p:txBody>
      </p:sp>
      <p:grpSp>
        <p:nvGrpSpPr>
          <p:cNvPr id="10" name="Group 10"/>
          <p:cNvGrpSpPr/>
          <p:nvPr/>
        </p:nvGrpSpPr>
        <p:grpSpPr>
          <a:xfrm>
            <a:off x="1169632" y="1028700"/>
            <a:ext cx="5593239" cy="1033042"/>
            <a:chOff x="0" y="0"/>
            <a:chExt cx="1473116" cy="272077"/>
          </a:xfrm>
        </p:grpSpPr>
        <p:sp>
          <p:nvSpPr>
            <p:cNvPr id="11" name="Freeform 11"/>
            <p:cNvSpPr/>
            <p:nvPr/>
          </p:nvSpPr>
          <p:spPr>
            <a:xfrm>
              <a:off x="0" y="0"/>
              <a:ext cx="1473116" cy="272077"/>
            </a:xfrm>
            <a:custGeom>
              <a:avLst/>
              <a:gdLst/>
              <a:ahLst/>
              <a:cxnLst/>
              <a:rect l="l" t="t" r="r" b="b"/>
              <a:pathLst>
                <a:path w="1473116" h="272077">
                  <a:moveTo>
                    <a:pt x="1269916" y="0"/>
                  </a:moveTo>
                  <a:lnTo>
                    <a:pt x="0" y="0"/>
                  </a:lnTo>
                  <a:lnTo>
                    <a:pt x="0" y="272077"/>
                  </a:lnTo>
                  <a:lnTo>
                    <a:pt x="1269916" y="272077"/>
                  </a:lnTo>
                  <a:lnTo>
                    <a:pt x="1473116" y="136038"/>
                  </a:lnTo>
                  <a:lnTo>
                    <a:pt x="1269916" y="0"/>
                  </a:lnTo>
                  <a:close/>
                </a:path>
              </a:pathLst>
            </a:custGeom>
            <a:solidFill>
              <a:srgbClr val="FF8A00"/>
            </a:solidFill>
          </p:spPr>
          <p:txBody>
            <a:bodyPr/>
            <a:lstStyle/>
            <a:p>
              <a:endParaRPr lang="en-US"/>
            </a:p>
          </p:txBody>
        </p:sp>
        <p:sp>
          <p:nvSpPr>
            <p:cNvPr id="12" name="TextBox 12"/>
            <p:cNvSpPr txBox="1"/>
            <p:nvPr/>
          </p:nvSpPr>
          <p:spPr>
            <a:xfrm>
              <a:off x="0" y="-85725"/>
              <a:ext cx="1358816" cy="357802"/>
            </a:xfrm>
            <a:prstGeom prst="rect">
              <a:avLst/>
            </a:prstGeom>
          </p:spPr>
          <p:txBody>
            <a:bodyPr lIns="50800" tIns="50800" rIns="50800" bIns="50800" rtlCol="0" anchor="ctr"/>
            <a:lstStyle/>
            <a:p>
              <a:pPr algn="ctr">
                <a:lnSpc>
                  <a:spcPts val="6719"/>
                </a:lnSpc>
              </a:pPr>
              <a:r>
                <a:rPr lang="en-US" sz="4799">
                  <a:solidFill>
                    <a:srgbClr val="FFFFFF"/>
                  </a:solidFill>
                  <a:latin typeface="Montserrat Bold"/>
                </a:rPr>
                <a:t>HDB</a:t>
              </a:r>
            </a:p>
          </p:txBody>
        </p:sp>
      </p:grpSp>
      <p:sp>
        <p:nvSpPr>
          <p:cNvPr id="13" name="TextBox 13"/>
          <p:cNvSpPr txBox="1"/>
          <p:nvPr/>
        </p:nvSpPr>
        <p:spPr>
          <a:xfrm>
            <a:off x="3076946" y="8437829"/>
            <a:ext cx="12544053" cy="820484"/>
          </a:xfrm>
          <a:prstGeom prst="rect">
            <a:avLst/>
          </a:prstGeom>
        </p:spPr>
        <p:txBody>
          <a:bodyPr wrap="square" lIns="0" tIns="0" rIns="0" bIns="0" rtlCol="0" anchor="t">
            <a:spAutoFit/>
          </a:bodyPr>
          <a:lstStyle/>
          <a:p>
            <a:pPr algn="ctr">
              <a:lnSpc>
                <a:spcPts val="6751"/>
              </a:lnSpc>
              <a:spcBef>
                <a:spcPct val="0"/>
              </a:spcBef>
            </a:pPr>
            <a:r>
              <a:rPr lang="en-US" sz="4822" dirty="0" err="1">
                <a:solidFill>
                  <a:srgbClr val="FF914D"/>
                </a:solidFill>
                <a:latin typeface="Montserrat Bold"/>
              </a:rPr>
              <a:t>Hiệu</a:t>
            </a:r>
            <a:r>
              <a:rPr lang="en-US" sz="4822" dirty="0">
                <a:solidFill>
                  <a:srgbClr val="FF914D"/>
                </a:solidFill>
                <a:latin typeface="Montserrat Bold"/>
              </a:rPr>
              <a:t> </a:t>
            </a:r>
            <a:r>
              <a:rPr lang="en-US" sz="4822" dirty="0" err="1">
                <a:solidFill>
                  <a:srgbClr val="FF914D"/>
                </a:solidFill>
                <a:latin typeface="Montserrat Bold"/>
              </a:rPr>
              <a:t>suất</a:t>
            </a:r>
            <a:r>
              <a:rPr lang="en-US" sz="4822" dirty="0">
                <a:solidFill>
                  <a:srgbClr val="FF914D"/>
                </a:solidFill>
                <a:latin typeface="Montserrat Bold"/>
              </a:rPr>
              <a:t> </a:t>
            </a:r>
            <a:r>
              <a:rPr lang="en-US" sz="4822" dirty="0" err="1">
                <a:solidFill>
                  <a:srgbClr val="FF914D"/>
                </a:solidFill>
                <a:latin typeface="Montserrat Bold"/>
              </a:rPr>
              <a:t>khi</a:t>
            </a:r>
            <a:r>
              <a:rPr lang="en-US" sz="4822" dirty="0">
                <a:solidFill>
                  <a:srgbClr val="FF914D"/>
                </a:solidFill>
                <a:latin typeface="Montserrat Bold"/>
              </a:rPr>
              <a:t> </a:t>
            </a:r>
            <a:r>
              <a:rPr lang="en-US" sz="4822" dirty="0" err="1">
                <a:solidFill>
                  <a:srgbClr val="FF914D"/>
                </a:solidFill>
                <a:latin typeface="Montserrat Bold"/>
              </a:rPr>
              <a:t>sử</a:t>
            </a:r>
            <a:r>
              <a:rPr lang="en-US" sz="4822" dirty="0">
                <a:solidFill>
                  <a:srgbClr val="FF914D"/>
                </a:solidFill>
                <a:latin typeface="Montserrat Bold"/>
              </a:rPr>
              <a:t> </a:t>
            </a:r>
            <a:r>
              <a:rPr lang="en-US" sz="4822" dirty="0" err="1">
                <a:solidFill>
                  <a:srgbClr val="FF914D"/>
                </a:solidFill>
                <a:latin typeface="Montserrat Bold"/>
              </a:rPr>
              <a:t>dụng</a:t>
            </a:r>
            <a:r>
              <a:rPr lang="en-US" sz="4822" dirty="0">
                <a:solidFill>
                  <a:srgbClr val="FF914D"/>
                </a:solidFill>
                <a:latin typeface="Montserrat Bold"/>
              </a:rPr>
              <a:t> </a:t>
            </a:r>
            <a:r>
              <a:rPr lang="en-US" sz="4822" dirty="0" err="1">
                <a:solidFill>
                  <a:srgbClr val="FF914D"/>
                </a:solidFill>
                <a:latin typeface="Montserrat Bold"/>
              </a:rPr>
              <a:t>thuật</a:t>
            </a:r>
            <a:r>
              <a:rPr lang="en-US" sz="4822" dirty="0">
                <a:solidFill>
                  <a:srgbClr val="FF914D"/>
                </a:solidFill>
                <a:latin typeface="Montserrat Bold"/>
              </a:rPr>
              <a:t> </a:t>
            </a:r>
            <a:r>
              <a:rPr lang="en-US" sz="4822" dirty="0" err="1">
                <a:solidFill>
                  <a:srgbClr val="FF914D"/>
                </a:solidFill>
                <a:latin typeface="Montserrat Bold"/>
              </a:rPr>
              <a:t>toán</a:t>
            </a:r>
            <a:r>
              <a:rPr lang="en-US" sz="4822" dirty="0">
                <a:solidFill>
                  <a:srgbClr val="FF914D"/>
                </a:solidFill>
                <a:latin typeface="Montserrat Bold"/>
              </a:rPr>
              <a:t>: </a:t>
            </a:r>
            <a:r>
              <a:rPr lang="en-US" sz="4822" dirty="0" err="1">
                <a:solidFill>
                  <a:srgbClr val="FF914D"/>
                </a:solidFill>
                <a:latin typeface="Montserrat Bold"/>
              </a:rPr>
              <a:t>Khá</a:t>
            </a:r>
            <a:endParaRPr lang="en-US" sz="4822" dirty="0">
              <a:solidFill>
                <a:srgbClr val="FF914D"/>
              </a:solidFill>
              <a:latin typeface="Montserrat Bold"/>
            </a:endParaRPr>
          </a:p>
        </p:txBody>
      </p:sp>
      <p:sp>
        <p:nvSpPr>
          <p:cNvPr id="14" name="TextBox 14"/>
          <p:cNvSpPr txBox="1"/>
          <p:nvPr/>
        </p:nvSpPr>
        <p:spPr>
          <a:xfrm>
            <a:off x="16853165" y="9191625"/>
            <a:ext cx="690360"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24</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169632" y="2618709"/>
          <a:ext cx="15977893" cy="5411029"/>
        </p:xfrm>
        <a:graphic>
          <a:graphicData uri="http://schemas.openxmlformats.org/drawingml/2006/table">
            <a:tbl>
              <a:tblPr/>
              <a:tblGrid>
                <a:gridCol w="15977893">
                  <a:extLst>
                    <a:ext uri="{9D8B030D-6E8A-4147-A177-3AD203B41FA5}">
                      <a16:colId xmlns:a16="http://schemas.microsoft.com/office/drawing/2014/main" val="20000"/>
                    </a:ext>
                  </a:extLst>
                </a:gridCol>
              </a:tblGrid>
              <a:tr h="2121455">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0"/>
                  </a:ext>
                </a:extLst>
              </a:tr>
              <a:tr h="3289574">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pSp>
        <p:nvGrpSpPr>
          <p:cNvPr id="3" name="Group 3"/>
          <p:cNvGrpSpPr/>
          <p:nvPr/>
        </p:nvGrpSpPr>
        <p:grpSpPr>
          <a:xfrm>
            <a:off x="0" y="9853917"/>
            <a:ext cx="18288000" cy="442608"/>
            <a:chOff x="0" y="0"/>
            <a:chExt cx="4816593" cy="116572"/>
          </a:xfrm>
        </p:grpSpPr>
        <p:sp>
          <p:nvSpPr>
            <p:cNvPr id="4" name="Freeform 4"/>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5" name="TextBox 5"/>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616161" y="3016898"/>
            <a:ext cx="7527839" cy="1371600"/>
          </a:xfrm>
          <a:prstGeom prst="rect">
            <a:avLst/>
          </a:prstGeom>
        </p:spPr>
        <p:txBody>
          <a:bodyPr lIns="0" tIns="0" rIns="0" bIns="0" rtlCol="0" anchor="t">
            <a:spAutoFit/>
          </a:bodyPr>
          <a:lstStyle/>
          <a:p>
            <a:pPr marL="0" lvl="0" indent="0" algn="l">
              <a:lnSpc>
                <a:spcPts val="5400"/>
              </a:lnSpc>
              <a:spcBef>
                <a:spcPct val="0"/>
              </a:spcBef>
            </a:pPr>
            <a:r>
              <a:rPr lang="en-US" sz="4500">
                <a:solidFill>
                  <a:srgbClr val="004AAD"/>
                </a:solidFill>
                <a:latin typeface="Montserrat Bold"/>
              </a:rPr>
              <a:t>Kiểm tra chiến lược giao dịch trên dữ liệu lịch sử</a:t>
            </a:r>
          </a:p>
        </p:txBody>
      </p:sp>
      <p:sp>
        <p:nvSpPr>
          <p:cNvPr id="7" name="TextBox 7"/>
          <p:cNvSpPr txBox="1"/>
          <p:nvPr/>
        </p:nvSpPr>
        <p:spPr>
          <a:xfrm>
            <a:off x="1349461" y="5086099"/>
            <a:ext cx="8140858" cy="2463741"/>
          </a:xfrm>
          <a:prstGeom prst="rect">
            <a:avLst/>
          </a:prstGeom>
        </p:spPr>
        <p:txBody>
          <a:bodyPr lIns="0" tIns="0" rIns="0" bIns="0" rtlCol="0" anchor="t">
            <a:spAutoFit/>
          </a:bodyPr>
          <a:lstStyle/>
          <a:p>
            <a:pPr marL="756156" lvl="1" indent="-378078" algn="just">
              <a:lnSpc>
                <a:spcPts val="4903"/>
              </a:lnSpc>
              <a:buFont typeface="Arial"/>
              <a:buChar char="•"/>
            </a:pPr>
            <a:r>
              <a:rPr lang="en-US" sz="3502" dirty="0">
                <a:solidFill>
                  <a:srgbClr val="1B1B1B"/>
                </a:solidFill>
                <a:latin typeface="Montserrat"/>
              </a:rPr>
              <a:t>Sharpe Ratio: 1.0502</a:t>
            </a:r>
          </a:p>
          <a:p>
            <a:pPr marL="756156" lvl="1" indent="-378078" algn="just">
              <a:lnSpc>
                <a:spcPts val="4903"/>
              </a:lnSpc>
              <a:buFont typeface="Arial"/>
              <a:buChar char="•"/>
            </a:pPr>
            <a:r>
              <a:rPr lang="en-US" sz="3502" dirty="0" err="1">
                <a:solidFill>
                  <a:srgbClr val="1B1B1B"/>
                </a:solidFill>
                <a:latin typeface="Montserrat"/>
              </a:rPr>
              <a:t>Sortino</a:t>
            </a:r>
            <a:r>
              <a:rPr lang="en-US" sz="3502" dirty="0">
                <a:solidFill>
                  <a:srgbClr val="1B1B1B"/>
                </a:solidFill>
                <a:latin typeface="Montserrat"/>
              </a:rPr>
              <a:t> Ratio: 1.9982</a:t>
            </a:r>
          </a:p>
          <a:p>
            <a:pPr marL="756156" lvl="1" indent="-378078" algn="just">
              <a:lnSpc>
                <a:spcPts val="4903"/>
              </a:lnSpc>
              <a:buFont typeface="Arial"/>
              <a:buChar char="•"/>
            </a:pPr>
            <a:r>
              <a:rPr lang="en-US" sz="3502" dirty="0">
                <a:solidFill>
                  <a:srgbClr val="1B1B1B"/>
                </a:solidFill>
                <a:latin typeface="Montserrat"/>
              </a:rPr>
              <a:t>Max. Drawdown: - 14.3465</a:t>
            </a:r>
          </a:p>
          <a:p>
            <a:pPr marL="756156" lvl="1" indent="-378078" algn="just">
              <a:lnSpc>
                <a:spcPts val="4903"/>
              </a:lnSpc>
              <a:spcBef>
                <a:spcPct val="0"/>
              </a:spcBef>
              <a:buFont typeface="Arial"/>
              <a:buChar char="•"/>
            </a:pPr>
            <a:r>
              <a:rPr lang="en-US" sz="3502" dirty="0">
                <a:solidFill>
                  <a:srgbClr val="1B1B1B"/>
                </a:solidFill>
                <a:latin typeface="Montserrat"/>
              </a:rPr>
              <a:t>Return: 117.4141</a:t>
            </a:r>
          </a:p>
        </p:txBody>
      </p:sp>
      <p:sp>
        <p:nvSpPr>
          <p:cNvPr id="8" name="TextBox 8"/>
          <p:cNvSpPr txBox="1"/>
          <p:nvPr/>
        </p:nvSpPr>
        <p:spPr>
          <a:xfrm>
            <a:off x="9632120" y="5086099"/>
            <a:ext cx="9230403" cy="3082925"/>
          </a:xfrm>
          <a:prstGeom prst="rect">
            <a:avLst/>
          </a:prstGeom>
        </p:spPr>
        <p:txBody>
          <a:bodyPr lIns="0" tIns="0" rIns="0" bIns="0" rtlCol="0" anchor="t">
            <a:spAutoFit/>
          </a:bodyPr>
          <a:lstStyle/>
          <a:p>
            <a:pPr marL="755651" lvl="1" indent="-377825" algn="just">
              <a:lnSpc>
                <a:spcPts val="4900"/>
              </a:lnSpc>
              <a:buFont typeface="Arial"/>
              <a:buChar char="•"/>
            </a:pPr>
            <a:r>
              <a:rPr lang="en-US" sz="3500" dirty="0">
                <a:solidFill>
                  <a:srgbClr val="1B1B1B"/>
                </a:solidFill>
                <a:latin typeface="Montserrat"/>
              </a:rPr>
              <a:t>Sharpe Ratio: 1.3871</a:t>
            </a:r>
          </a:p>
          <a:p>
            <a:pPr marL="755651" lvl="1" indent="-377825" algn="just">
              <a:lnSpc>
                <a:spcPts val="4900"/>
              </a:lnSpc>
              <a:buFont typeface="Arial"/>
              <a:buChar char="•"/>
            </a:pPr>
            <a:r>
              <a:rPr lang="en-US" sz="3500" dirty="0" err="1">
                <a:solidFill>
                  <a:srgbClr val="1B1B1B"/>
                </a:solidFill>
                <a:latin typeface="Montserrat"/>
              </a:rPr>
              <a:t>Sortino</a:t>
            </a:r>
            <a:r>
              <a:rPr lang="en-US" sz="3500" dirty="0">
                <a:solidFill>
                  <a:srgbClr val="1B1B1B"/>
                </a:solidFill>
                <a:latin typeface="Montserrat"/>
              </a:rPr>
              <a:t> Ratio: 3.1189</a:t>
            </a:r>
          </a:p>
          <a:p>
            <a:pPr marL="755651" lvl="1" indent="-377825" algn="just">
              <a:lnSpc>
                <a:spcPts val="4900"/>
              </a:lnSpc>
              <a:buFont typeface="Arial"/>
              <a:buChar char="•"/>
            </a:pPr>
            <a:r>
              <a:rPr lang="en-US" sz="3500" dirty="0">
                <a:solidFill>
                  <a:srgbClr val="1B1B1B"/>
                </a:solidFill>
                <a:latin typeface="Montserrat"/>
              </a:rPr>
              <a:t>Max. Drawdown: - 13.8485</a:t>
            </a:r>
          </a:p>
          <a:p>
            <a:pPr marL="755651" lvl="1" indent="-377825" algn="just">
              <a:lnSpc>
                <a:spcPts val="4900"/>
              </a:lnSpc>
              <a:buFont typeface="Arial"/>
              <a:buChar char="•"/>
            </a:pPr>
            <a:r>
              <a:rPr lang="en-US" sz="3500" dirty="0">
                <a:solidFill>
                  <a:srgbClr val="1B1B1B"/>
                </a:solidFill>
                <a:latin typeface="Montserrat"/>
              </a:rPr>
              <a:t>Return: 244.9341</a:t>
            </a:r>
          </a:p>
          <a:p>
            <a:pPr algn="just">
              <a:lnSpc>
                <a:spcPts val="4900"/>
              </a:lnSpc>
              <a:spcBef>
                <a:spcPct val="0"/>
              </a:spcBef>
            </a:pPr>
            <a:endParaRPr lang="en-US" sz="3500" dirty="0">
              <a:solidFill>
                <a:srgbClr val="1B1B1B"/>
              </a:solidFill>
              <a:latin typeface="Montserrat"/>
            </a:endParaRPr>
          </a:p>
        </p:txBody>
      </p:sp>
      <p:sp>
        <p:nvSpPr>
          <p:cNvPr id="9" name="TextBox 9"/>
          <p:cNvSpPr txBox="1"/>
          <p:nvPr/>
        </p:nvSpPr>
        <p:spPr>
          <a:xfrm>
            <a:off x="9918018" y="3374085"/>
            <a:ext cx="7625507" cy="666750"/>
          </a:xfrm>
          <a:prstGeom prst="rect">
            <a:avLst/>
          </a:prstGeom>
        </p:spPr>
        <p:txBody>
          <a:bodyPr lIns="0" tIns="0" rIns="0" bIns="0" rtlCol="0" anchor="t">
            <a:spAutoFit/>
          </a:bodyPr>
          <a:lstStyle/>
          <a:p>
            <a:pPr marL="0" lvl="0" indent="0" algn="l">
              <a:lnSpc>
                <a:spcPts val="5399"/>
              </a:lnSpc>
              <a:spcBef>
                <a:spcPct val="0"/>
              </a:spcBef>
            </a:pPr>
            <a:r>
              <a:rPr lang="en-US" sz="4499">
                <a:solidFill>
                  <a:srgbClr val="004AAD"/>
                </a:solidFill>
                <a:latin typeface="Montserrat Bold"/>
              </a:rPr>
              <a:t>Tối ưu hóa các tham số </a:t>
            </a:r>
          </a:p>
        </p:txBody>
      </p:sp>
      <p:grpSp>
        <p:nvGrpSpPr>
          <p:cNvPr id="10" name="Group 10"/>
          <p:cNvGrpSpPr/>
          <p:nvPr/>
        </p:nvGrpSpPr>
        <p:grpSpPr>
          <a:xfrm>
            <a:off x="1169632" y="1028700"/>
            <a:ext cx="5593239" cy="1033042"/>
            <a:chOff x="0" y="0"/>
            <a:chExt cx="1473116" cy="272077"/>
          </a:xfrm>
        </p:grpSpPr>
        <p:sp>
          <p:nvSpPr>
            <p:cNvPr id="11" name="Freeform 11"/>
            <p:cNvSpPr/>
            <p:nvPr/>
          </p:nvSpPr>
          <p:spPr>
            <a:xfrm>
              <a:off x="0" y="0"/>
              <a:ext cx="1473116" cy="272077"/>
            </a:xfrm>
            <a:custGeom>
              <a:avLst/>
              <a:gdLst/>
              <a:ahLst/>
              <a:cxnLst/>
              <a:rect l="l" t="t" r="r" b="b"/>
              <a:pathLst>
                <a:path w="1473116" h="272077">
                  <a:moveTo>
                    <a:pt x="1269916" y="0"/>
                  </a:moveTo>
                  <a:lnTo>
                    <a:pt x="0" y="0"/>
                  </a:lnTo>
                  <a:lnTo>
                    <a:pt x="0" y="272077"/>
                  </a:lnTo>
                  <a:lnTo>
                    <a:pt x="1269916" y="272077"/>
                  </a:lnTo>
                  <a:lnTo>
                    <a:pt x="1473116" y="136038"/>
                  </a:lnTo>
                  <a:lnTo>
                    <a:pt x="1269916" y="0"/>
                  </a:lnTo>
                  <a:close/>
                </a:path>
              </a:pathLst>
            </a:custGeom>
            <a:solidFill>
              <a:srgbClr val="FF8A00"/>
            </a:solidFill>
          </p:spPr>
          <p:txBody>
            <a:bodyPr/>
            <a:lstStyle/>
            <a:p>
              <a:endParaRPr lang="en-US"/>
            </a:p>
          </p:txBody>
        </p:sp>
        <p:sp>
          <p:nvSpPr>
            <p:cNvPr id="12" name="TextBox 12"/>
            <p:cNvSpPr txBox="1"/>
            <p:nvPr/>
          </p:nvSpPr>
          <p:spPr>
            <a:xfrm>
              <a:off x="0" y="-85725"/>
              <a:ext cx="1358816" cy="357802"/>
            </a:xfrm>
            <a:prstGeom prst="rect">
              <a:avLst/>
            </a:prstGeom>
          </p:spPr>
          <p:txBody>
            <a:bodyPr lIns="50800" tIns="50800" rIns="50800" bIns="50800" rtlCol="0" anchor="ctr"/>
            <a:lstStyle/>
            <a:p>
              <a:pPr algn="ctr">
                <a:lnSpc>
                  <a:spcPts val="6719"/>
                </a:lnSpc>
              </a:pPr>
              <a:r>
                <a:rPr lang="en-US" sz="4799">
                  <a:solidFill>
                    <a:srgbClr val="FFFFFF"/>
                  </a:solidFill>
                  <a:latin typeface="Montserrat Bold"/>
                </a:rPr>
                <a:t>MBB</a:t>
              </a:r>
            </a:p>
          </p:txBody>
        </p:sp>
      </p:grpSp>
      <p:sp>
        <p:nvSpPr>
          <p:cNvPr id="13" name="TextBox 13"/>
          <p:cNvSpPr txBox="1"/>
          <p:nvPr/>
        </p:nvSpPr>
        <p:spPr>
          <a:xfrm>
            <a:off x="3094286" y="8437829"/>
            <a:ext cx="12099429" cy="820484"/>
          </a:xfrm>
          <a:prstGeom prst="rect">
            <a:avLst/>
          </a:prstGeom>
        </p:spPr>
        <p:txBody>
          <a:bodyPr lIns="0" tIns="0" rIns="0" bIns="0" rtlCol="0" anchor="t">
            <a:spAutoFit/>
          </a:bodyPr>
          <a:lstStyle/>
          <a:p>
            <a:pPr algn="ctr">
              <a:lnSpc>
                <a:spcPts val="6751"/>
              </a:lnSpc>
              <a:spcBef>
                <a:spcPct val="0"/>
              </a:spcBef>
            </a:pPr>
            <a:r>
              <a:rPr lang="en-US" sz="4822">
                <a:solidFill>
                  <a:srgbClr val="FF914D"/>
                </a:solidFill>
                <a:latin typeface="Montserrat Bold"/>
              </a:rPr>
              <a:t>Hiệu suất khi sử dụng thuật toán: Tốt </a:t>
            </a:r>
          </a:p>
        </p:txBody>
      </p:sp>
      <p:sp>
        <p:nvSpPr>
          <p:cNvPr id="14" name="TextBox 14"/>
          <p:cNvSpPr txBox="1"/>
          <p:nvPr/>
        </p:nvSpPr>
        <p:spPr>
          <a:xfrm>
            <a:off x="16873554" y="9191625"/>
            <a:ext cx="669971" cy="580390"/>
          </a:xfrm>
          <a:prstGeom prst="rect">
            <a:avLst/>
          </a:prstGeom>
        </p:spPr>
        <p:txBody>
          <a:bodyPr wrap="square" lIns="0" tIns="0" rIns="0" bIns="0" rtlCol="0" anchor="t">
            <a:spAutoFit/>
          </a:bodyPr>
          <a:lstStyle/>
          <a:p>
            <a:pPr marL="0" lvl="0" indent="0" algn="ctr">
              <a:lnSpc>
                <a:spcPts val="4759"/>
              </a:lnSpc>
              <a:spcBef>
                <a:spcPct val="0"/>
              </a:spcBef>
            </a:pPr>
            <a:r>
              <a:rPr lang="en-US" sz="3399">
                <a:solidFill>
                  <a:srgbClr val="000000"/>
                </a:solidFill>
                <a:latin typeface="Montserrat"/>
              </a:rPr>
              <a:t>25</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169632" y="2618709"/>
          <a:ext cx="15977893" cy="5411029"/>
        </p:xfrm>
        <a:graphic>
          <a:graphicData uri="http://schemas.openxmlformats.org/drawingml/2006/table">
            <a:tbl>
              <a:tblPr/>
              <a:tblGrid>
                <a:gridCol w="15977893">
                  <a:extLst>
                    <a:ext uri="{9D8B030D-6E8A-4147-A177-3AD203B41FA5}">
                      <a16:colId xmlns:a16="http://schemas.microsoft.com/office/drawing/2014/main" val="20000"/>
                    </a:ext>
                  </a:extLst>
                </a:gridCol>
              </a:tblGrid>
              <a:tr h="2121455">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0"/>
                  </a:ext>
                </a:extLst>
              </a:tr>
              <a:tr h="3289574">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pSp>
        <p:nvGrpSpPr>
          <p:cNvPr id="3" name="Group 3"/>
          <p:cNvGrpSpPr/>
          <p:nvPr/>
        </p:nvGrpSpPr>
        <p:grpSpPr>
          <a:xfrm>
            <a:off x="0" y="9853917"/>
            <a:ext cx="18288000" cy="442608"/>
            <a:chOff x="0" y="0"/>
            <a:chExt cx="4816593" cy="116572"/>
          </a:xfrm>
        </p:grpSpPr>
        <p:sp>
          <p:nvSpPr>
            <p:cNvPr id="4" name="Freeform 4"/>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5" name="TextBox 5"/>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616161" y="3016898"/>
            <a:ext cx="7527839" cy="1371600"/>
          </a:xfrm>
          <a:prstGeom prst="rect">
            <a:avLst/>
          </a:prstGeom>
        </p:spPr>
        <p:txBody>
          <a:bodyPr lIns="0" tIns="0" rIns="0" bIns="0" rtlCol="0" anchor="t">
            <a:spAutoFit/>
          </a:bodyPr>
          <a:lstStyle/>
          <a:p>
            <a:pPr marL="0" lvl="0" indent="0" algn="l">
              <a:lnSpc>
                <a:spcPts val="5400"/>
              </a:lnSpc>
              <a:spcBef>
                <a:spcPct val="0"/>
              </a:spcBef>
            </a:pPr>
            <a:r>
              <a:rPr lang="en-US" sz="4500">
                <a:solidFill>
                  <a:srgbClr val="004AAD"/>
                </a:solidFill>
                <a:latin typeface="Montserrat Bold"/>
              </a:rPr>
              <a:t>Kiểm tra chiến lược giao dịch trên dữ liệu lịch sử</a:t>
            </a:r>
          </a:p>
        </p:txBody>
      </p:sp>
      <p:sp>
        <p:nvSpPr>
          <p:cNvPr id="7" name="TextBox 7"/>
          <p:cNvSpPr txBox="1"/>
          <p:nvPr/>
        </p:nvSpPr>
        <p:spPr>
          <a:xfrm>
            <a:off x="1349461" y="5086099"/>
            <a:ext cx="8140858" cy="2463741"/>
          </a:xfrm>
          <a:prstGeom prst="rect">
            <a:avLst/>
          </a:prstGeom>
        </p:spPr>
        <p:txBody>
          <a:bodyPr lIns="0" tIns="0" rIns="0" bIns="0" rtlCol="0" anchor="t">
            <a:spAutoFit/>
          </a:bodyPr>
          <a:lstStyle/>
          <a:p>
            <a:pPr marL="756156" lvl="1" indent="-378078" algn="just">
              <a:lnSpc>
                <a:spcPts val="4903"/>
              </a:lnSpc>
              <a:buFont typeface="Arial"/>
              <a:buChar char="•"/>
            </a:pPr>
            <a:r>
              <a:rPr lang="en-US" sz="3502" dirty="0">
                <a:solidFill>
                  <a:srgbClr val="1B1B1B"/>
                </a:solidFill>
                <a:latin typeface="Montserrat"/>
              </a:rPr>
              <a:t>Sharpe Ratio: 0.0</a:t>
            </a:r>
          </a:p>
          <a:p>
            <a:pPr marL="756156" lvl="1" indent="-378078" algn="just">
              <a:lnSpc>
                <a:spcPts val="4903"/>
              </a:lnSpc>
              <a:buFont typeface="Arial"/>
              <a:buChar char="•"/>
            </a:pPr>
            <a:r>
              <a:rPr lang="en-US" sz="3502" dirty="0" err="1">
                <a:solidFill>
                  <a:srgbClr val="1B1B1B"/>
                </a:solidFill>
                <a:latin typeface="Montserrat"/>
              </a:rPr>
              <a:t>Sortino</a:t>
            </a:r>
            <a:r>
              <a:rPr lang="en-US" sz="3502" dirty="0">
                <a:solidFill>
                  <a:srgbClr val="1B1B1B"/>
                </a:solidFill>
                <a:latin typeface="Montserrat"/>
              </a:rPr>
              <a:t> Ratio: 0.0</a:t>
            </a:r>
          </a:p>
          <a:p>
            <a:pPr marL="756156" lvl="1" indent="-378078" algn="just">
              <a:lnSpc>
                <a:spcPts val="4903"/>
              </a:lnSpc>
              <a:buFont typeface="Arial"/>
              <a:buChar char="•"/>
            </a:pPr>
            <a:r>
              <a:rPr lang="en-US" sz="3502" dirty="0">
                <a:solidFill>
                  <a:srgbClr val="1B1B1B"/>
                </a:solidFill>
                <a:latin typeface="Montserrat"/>
              </a:rPr>
              <a:t>Max. Drawdown: - 34.1049</a:t>
            </a:r>
          </a:p>
          <a:p>
            <a:pPr marL="756156" lvl="1" indent="-378078" algn="just">
              <a:lnSpc>
                <a:spcPts val="4903"/>
              </a:lnSpc>
              <a:spcBef>
                <a:spcPct val="0"/>
              </a:spcBef>
              <a:buFont typeface="Arial"/>
              <a:buChar char="•"/>
            </a:pPr>
            <a:r>
              <a:rPr lang="en-US" sz="3502" dirty="0">
                <a:solidFill>
                  <a:srgbClr val="1B1B1B"/>
                </a:solidFill>
                <a:latin typeface="Montserrat"/>
              </a:rPr>
              <a:t>Return: - 14.3391</a:t>
            </a:r>
          </a:p>
        </p:txBody>
      </p:sp>
      <p:sp>
        <p:nvSpPr>
          <p:cNvPr id="8" name="TextBox 8"/>
          <p:cNvSpPr txBox="1"/>
          <p:nvPr/>
        </p:nvSpPr>
        <p:spPr>
          <a:xfrm>
            <a:off x="9632120" y="5086099"/>
            <a:ext cx="9230403" cy="3082925"/>
          </a:xfrm>
          <a:prstGeom prst="rect">
            <a:avLst/>
          </a:prstGeom>
        </p:spPr>
        <p:txBody>
          <a:bodyPr lIns="0" tIns="0" rIns="0" bIns="0" rtlCol="0" anchor="t">
            <a:spAutoFit/>
          </a:bodyPr>
          <a:lstStyle/>
          <a:p>
            <a:pPr marL="755651" lvl="1" indent="-377825" algn="just">
              <a:lnSpc>
                <a:spcPts val="4900"/>
              </a:lnSpc>
              <a:buFont typeface="Arial"/>
              <a:buChar char="•"/>
            </a:pPr>
            <a:r>
              <a:rPr lang="en-US" sz="3500" dirty="0">
                <a:solidFill>
                  <a:srgbClr val="1B1B1B"/>
                </a:solidFill>
                <a:latin typeface="Montserrat"/>
              </a:rPr>
              <a:t>Sharpe Ratio: 0.0558</a:t>
            </a:r>
          </a:p>
          <a:p>
            <a:pPr marL="755651" lvl="1" indent="-377825" algn="just">
              <a:lnSpc>
                <a:spcPts val="4900"/>
              </a:lnSpc>
              <a:buFont typeface="Arial"/>
              <a:buChar char="•"/>
            </a:pPr>
            <a:r>
              <a:rPr lang="en-US" sz="3500" dirty="0" err="1">
                <a:solidFill>
                  <a:srgbClr val="1B1B1B"/>
                </a:solidFill>
                <a:latin typeface="Montserrat"/>
              </a:rPr>
              <a:t>Sortino</a:t>
            </a:r>
            <a:r>
              <a:rPr lang="en-US" sz="3500" dirty="0">
                <a:solidFill>
                  <a:srgbClr val="1B1B1B"/>
                </a:solidFill>
                <a:latin typeface="Montserrat"/>
              </a:rPr>
              <a:t> Ratio: 0.0829</a:t>
            </a:r>
          </a:p>
          <a:p>
            <a:pPr marL="755651" lvl="1" indent="-377825" algn="just">
              <a:lnSpc>
                <a:spcPts val="4900"/>
              </a:lnSpc>
              <a:buFont typeface="Arial"/>
              <a:buChar char="•"/>
            </a:pPr>
            <a:r>
              <a:rPr lang="en-US" sz="3500" dirty="0">
                <a:solidFill>
                  <a:srgbClr val="1B1B1B"/>
                </a:solidFill>
                <a:latin typeface="Montserrat"/>
              </a:rPr>
              <a:t>Max. Drawdown: - 39.4765</a:t>
            </a:r>
          </a:p>
          <a:p>
            <a:pPr marL="755651" lvl="1" indent="-377825" algn="just">
              <a:lnSpc>
                <a:spcPts val="4900"/>
              </a:lnSpc>
              <a:buFont typeface="Arial"/>
              <a:buChar char="•"/>
            </a:pPr>
            <a:r>
              <a:rPr lang="en-US" sz="3500" dirty="0">
                <a:solidFill>
                  <a:srgbClr val="1B1B1B"/>
                </a:solidFill>
                <a:latin typeface="Montserrat"/>
              </a:rPr>
              <a:t>Return: 5.2476</a:t>
            </a:r>
          </a:p>
          <a:p>
            <a:pPr algn="just">
              <a:lnSpc>
                <a:spcPts val="4900"/>
              </a:lnSpc>
              <a:spcBef>
                <a:spcPct val="0"/>
              </a:spcBef>
            </a:pPr>
            <a:endParaRPr lang="en-US" sz="3500" dirty="0">
              <a:solidFill>
                <a:srgbClr val="1B1B1B"/>
              </a:solidFill>
              <a:latin typeface="Montserrat"/>
            </a:endParaRPr>
          </a:p>
        </p:txBody>
      </p:sp>
      <p:sp>
        <p:nvSpPr>
          <p:cNvPr id="9" name="TextBox 9"/>
          <p:cNvSpPr txBox="1"/>
          <p:nvPr/>
        </p:nvSpPr>
        <p:spPr>
          <a:xfrm>
            <a:off x="9918018" y="3374085"/>
            <a:ext cx="7625507" cy="666750"/>
          </a:xfrm>
          <a:prstGeom prst="rect">
            <a:avLst/>
          </a:prstGeom>
        </p:spPr>
        <p:txBody>
          <a:bodyPr lIns="0" tIns="0" rIns="0" bIns="0" rtlCol="0" anchor="t">
            <a:spAutoFit/>
          </a:bodyPr>
          <a:lstStyle/>
          <a:p>
            <a:pPr marL="0" lvl="0" indent="0" algn="l">
              <a:lnSpc>
                <a:spcPts val="5399"/>
              </a:lnSpc>
              <a:spcBef>
                <a:spcPct val="0"/>
              </a:spcBef>
            </a:pPr>
            <a:r>
              <a:rPr lang="en-US" sz="4499">
                <a:solidFill>
                  <a:srgbClr val="004AAD"/>
                </a:solidFill>
                <a:latin typeface="Montserrat Bold"/>
              </a:rPr>
              <a:t>Tối ưu hóa các tham số </a:t>
            </a:r>
          </a:p>
        </p:txBody>
      </p:sp>
      <p:grpSp>
        <p:nvGrpSpPr>
          <p:cNvPr id="10" name="Group 10"/>
          <p:cNvGrpSpPr/>
          <p:nvPr/>
        </p:nvGrpSpPr>
        <p:grpSpPr>
          <a:xfrm>
            <a:off x="1169632" y="1028700"/>
            <a:ext cx="5593239" cy="1033042"/>
            <a:chOff x="0" y="0"/>
            <a:chExt cx="1473116" cy="272077"/>
          </a:xfrm>
        </p:grpSpPr>
        <p:sp>
          <p:nvSpPr>
            <p:cNvPr id="11" name="Freeform 11"/>
            <p:cNvSpPr/>
            <p:nvPr/>
          </p:nvSpPr>
          <p:spPr>
            <a:xfrm>
              <a:off x="0" y="0"/>
              <a:ext cx="1473116" cy="272077"/>
            </a:xfrm>
            <a:custGeom>
              <a:avLst/>
              <a:gdLst/>
              <a:ahLst/>
              <a:cxnLst/>
              <a:rect l="l" t="t" r="r" b="b"/>
              <a:pathLst>
                <a:path w="1473116" h="272077">
                  <a:moveTo>
                    <a:pt x="1269916" y="0"/>
                  </a:moveTo>
                  <a:lnTo>
                    <a:pt x="0" y="0"/>
                  </a:lnTo>
                  <a:lnTo>
                    <a:pt x="0" y="272077"/>
                  </a:lnTo>
                  <a:lnTo>
                    <a:pt x="1269916" y="272077"/>
                  </a:lnTo>
                  <a:lnTo>
                    <a:pt x="1473116" y="136038"/>
                  </a:lnTo>
                  <a:lnTo>
                    <a:pt x="1269916" y="0"/>
                  </a:lnTo>
                  <a:close/>
                </a:path>
              </a:pathLst>
            </a:custGeom>
            <a:solidFill>
              <a:srgbClr val="FF8A00"/>
            </a:solidFill>
          </p:spPr>
          <p:txBody>
            <a:bodyPr/>
            <a:lstStyle/>
            <a:p>
              <a:endParaRPr lang="en-US"/>
            </a:p>
          </p:txBody>
        </p:sp>
        <p:sp>
          <p:nvSpPr>
            <p:cNvPr id="12" name="TextBox 12"/>
            <p:cNvSpPr txBox="1"/>
            <p:nvPr/>
          </p:nvSpPr>
          <p:spPr>
            <a:xfrm>
              <a:off x="0" y="-85725"/>
              <a:ext cx="1358816" cy="357802"/>
            </a:xfrm>
            <a:prstGeom prst="rect">
              <a:avLst/>
            </a:prstGeom>
          </p:spPr>
          <p:txBody>
            <a:bodyPr lIns="50800" tIns="50800" rIns="50800" bIns="50800" rtlCol="0" anchor="ctr"/>
            <a:lstStyle/>
            <a:p>
              <a:pPr algn="ctr">
                <a:lnSpc>
                  <a:spcPts val="6719"/>
                </a:lnSpc>
              </a:pPr>
              <a:r>
                <a:rPr lang="en-US" sz="4799">
                  <a:solidFill>
                    <a:srgbClr val="FFFFFF"/>
                  </a:solidFill>
                  <a:latin typeface="Montserrat Bold"/>
                </a:rPr>
                <a:t>GMD</a:t>
              </a:r>
            </a:p>
          </p:txBody>
        </p:sp>
      </p:grpSp>
      <p:sp>
        <p:nvSpPr>
          <p:cNvPr id="13" name="TextBox 13"/>
          <p:cNvSpPr txBox="1"/>
          <p:nvPr/>
        </p:nvSpPr>
        <p:spPr>
          <a:xfrm>
            <a:off x="3094286" y="8437829"/>
            <a:ext cx="12099429" cy="820484"/>
          </a:xfrm>
          <a:prstGeom prst="rect">
            <a:avLst/>
          </a:prstGeom>
        </p:spPr>
        <p:txBody>
          <a:bodyPr lIns="0" tIns="0" rIns="0" bIns="0" rtlCol="0" anchor="t">
            <a:spAutoFit/>
          </a:bodyPr>
          <a:lstStyle/>
          <a:p>
            <a:pPr algn="ctr">
              <a:lnSpc>
                <a:spcPts val="6751"/>
              </a:lnSpc>
              <a:spcBef>
                <a:spcPct val="0"/>
              </a:spcBef>
            </a:pPr>
            <a:r>
              <a:rPr lang="en-US" sz="4822">
                <a:solidFill>
                  <a:srgbClr val="FF914D"/>
                </a:solidFill>
                <a:latin typeface="Montserrat Bold"/>
              </a:rPr>
              <a:t>Hiệu suất khi sử dụng thuật toán: Tốt </a:t>
            </a:r>
          </a:p>
        </p:txBody>
      </p:sp>
      <p:sp>
        <p:nvSpPr>
          <p:cNvPr id="14" name="TextBox 14"/>
          <p:cNvSpPr txBox="1"/>
          <p:nvPr/>
        </p:nvSpPr>
        <p:spPr>
          <a:xfrm>
            <a:off x="16864327" y="9191625"/>
            <a:ext cx="679198"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26</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169632" y="2618709"/>
          <a:ext cx="15977893" cy="5411029"/>
        </p:xfrm>
        <a:graphic>
          <a:graphicData uri="http://schemas.openxmlformats.org/drawingml/2006/table">
            <a:tbl>
              <a:tblPr/>
              <a:tblGrid>
                <a:gridCol w="15977893">
                  <a:extLst>
                    <a:ext uri="{9D8B030D-6E8A-4147-A177-3AD203B41FA5}">
                      <a16:colId xmlns:a16="http://schemas.microsoft.com/office/drawing/2014/main" val="20000"/>
                    </a:ext>
                  </a:extLst>
                </a:gridCol>
              </a:tblGrid>
              <a:tr h="2121455">
                <a:tc>
                  <a:txBody>
                    <a:bodyPr/>
                    <a:lstStyle/>
                    <a:p>
                      <a:pPr algn="ctr">
                        <a:lnSpc>
                          <a:spcPts val="3919"/>
                        </a:lnSpc>
                        <a:defRPr/>
                      </a:pPr>
                      <a:endParaRPr lang="en-US" sz="110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0"/>
                  </a:ext>
                </a:extLst>
              </a:tr>
              <a:tr h="3289574">
                <a:tc>
                  <a:txBody>
                    <a:bodyPr/>
                    <a:lstStyle/>
                    <a:p>
                      <a:pPr algn="ctr">
                        <a:lnSpc>
                          <a:spcPts val="3919"/>
                        </a:lnSpc>
                        <a:defRPr/>
                      </a:pPr>
                      <a:endParaRPr lang="en-US" sz="1100" dirty="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pSp>
        <p:nvGrpSpPr>
          <p:cNvPr id="3" name="Group 3"/>
          <p:cNvGrpSpPr/>
          <p:nvPr/>
        </p:nvGrpSpPr>
        <p:grpSpPr>
          <a:xfrm>
            <a:off x="0" y="9853917"/>
            <a:ext cx="18288000" cy="442608"/>
            <a:chOff x="0" y="0"/>
            <a:chExt cx="4816593" cy="116572"/>
          </a:xfrm>
        </p:grpSpPr>
        <p:sp>
          <p:nvSpPr>
            <p:cNvPr id="4" name="Freeform 4"/>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5" name="TextBox 5"/>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616161" y="3016898"/>
            <a:ext cx="7527839" cy="1371600"/>
          </a:xfrm>
          <a:prstGeom prst="rect">
            <a:avLst/>
          </a:prstGeom>
        </p:spPr>
        <p:txBody>
          <a:bodyPr lIns="0" tIns="0" rIns="0" bIns="0" rtlCol="0" anchor="t">
            <a:spAutoFit/>
          </a:bodyPr>
          <a:lstStyle/>
          <a:p>
            <a:pPr marL="0" lvl="0" indent="0" algn="l">
              <a:lnSpc>
                <a:spcPts val="5400"/>
              </a:lnSpc>
              <a:spcBef>
                <a:spcPct val="0"/>
              </a:spcBef>
            </a:pPr>
            <a:r>
              <a:rPr lang="en-US" sz="4500">
                <a:solidFill>
                  <a:srgbClr val="004AAD"/>
                </a:solidFill>
                <a:latin typeface="Montserrat Bold"/>
              </a:rPr>
              <a:t>Kiểm tra chiến lược giao dịch trên dữ liệu lịch sử</a:t>
            </a:r>
          </a:p>
        </p:txBody>
      </p:sp>
      <p:sp>
        <p:nvSpPr>
          <p:cNvPr id="7" name="TextBox 7"/>
          <p:cNvSpPr txBox="1"/>
          <p:nvPr/>
        </p:nvSpPr>
        <p:spPr>
          <a:xfrm>
            <a:off x="1349461" y="5086099"/>
            <a:ext cx="8140858" cy="2463741"/>
          </a:xfrm>
          <a:prstGeom prst="rect">
            <a:avLst/>
          </a:prstGeom>
        </p:spPr>
        <p:txBody>
          <a:bodyPr lIns="0" tIns="0" rIns="0" bIns="0" rtlCol="0" anchor="t">
            <a:spAutoFit/>
          </a:bodyPr>
          <a:lstStyle/>
          <a:p>
            <a:pPr marL="756156" lvl="1" indent="-378078" algn="just">
              <a:lnSpc>
                <a:spcPts val="4903"/>
              </a:lnSpc>
              <a:buFont typeface="Arial"/>
              <a:buChar char="•"/>
            </a:pPr>
            <a:r>
              <a:rPr lang="en-US" sz="3502" dirty="0">
                <a:solidFill>
                  <a:srgbClr val="1B1B1B"/>
                </a:solidFill>
                <a:latin typeface="Montserrat"/>
              </a:rPr>
              <a:t>Sharpe Ratio: 0.7479</a:t>
            </a:r>
          </a:p>
          <a:p>
            <a:pPr marL="756156" lvl="1" indent="-378078" algn="just">
              <a:lnSpc>
                <a:spcPts val="4903"/>
              </a:lnSpc>
              <a:buFont typeface="Arial"/>
              <a:buChar char="•"/>
            </a:pPr>
            <a:r>
              <a:rPr lang="en-US" sz="3502" dirty="0" err="1">
                <a:solidFill>
                  <a:srgbClr val="1B1B1B"/>
                </a:solidFill>
                <a:latin typeface="Montserrat"/>
              </a:rPr>
              <a:t>Sortino</a:t>
            </a:r>
            <a:r>
              <a:rPr lang="en-US" sz="3502" dirty="0">
                <a:solidFill>
                  <a:srgbClr val="1B1B1B"/>
                </a:solidFill>
                <a:latin typeface="Montserrat"/>
              </a:rPr>
              <a:t> Ratio: 1.5599</a:t>
            </a:r>
          </a:p>
          <a:p>
            <a:pPr marL="756156" lvl="1" indent="-378078" algn="just">
              <a:lnSpc>
                <a:spcPts val="4903"/>
              </a:lnSpc>
              <a:buFont typeface="Arial"/>
              <a:buChar char="•"/>
            </a:pPr>
            <a:r>
              <a:rPr lang="en-US" sz="3502" dirty="0">
                <a:solidFill>
                  <a:srgbClr val="1B1B1B"/>
                </a:solidFill>
                <a:latin typeface="Montserrat"/>
              </a:rPr>
              <a:t>Max. Drawdown: - 21.0534</a:t>
            </a:r>
          </a:p>
          <a:p>
            <a:pPr marL="756156" lvl="1" indent="-378078" algn="just">
              <a:lnSpc>
                <a:spcPts val="4903"/>
              </a:lnSpc>
              <a:spcBef>
                <a:spcPct val="0"/>
              </a:spcBef>
              <a:buFont typeface="Arial"/>
              <a:buChar char="•"/>
            </a:pPr>
            <a:r>
              <a:rPr lang="en-US" sz="3502" dirty="0">
                <a:solidFill>
                  <a:srgbClr val="1B1B1B"/>
                </a:solidFill>
                <a:latin typeface="Montserrat"/>
              </a:rPr>
              <a:t>Return: 140.4166</a:t>
            </a:r>
          </a:p>
        </p:txBody>
      </p:sp>
      <p:sp>
        <p:nvSpPr>
          <p:cNvPr id="8" name="TextBox 8"/>
          <p:cNvSpPr txBox="1"/>
          <p:nvPr/>
        </p:nvSpPr>
        <p:spPr>
          <a:xfrm>
            <a:off x="9632120" y="5086099"/>
            <a:ext cx="9230403" cy="3082925"/>
          </a:xfrm>
          <a:prstGeom prst="rect">
            <a:avLst/>
          </a:prstGeom>
        </p:spPr>
        <p:txBody>
          <a:bodyPr lIns="0" tIns="0" rIns="0" bIns="0" rtlCol="0" anchor="t">
            <a:spAutoFit/>
          </a:bodyPr>
          <a:lstStyle/>
          <a:p>
            <a:pPr marL="755651" lvl="1" indent="-377825" algn="just">
              <a:lnSpc>
                <a:spcPts val="4900"/>
              </a:lnSpc>
              <a:buFont typeface="Arial"/>
              <a:buChar char="•"/>
            </a:pPr>
            <a:r>
              <a:rPr lang="en-US" sz="3500" dirty="0">
                <a:solidFill>
                  <a:srgbClr val="1B1B1B"/>
                </a:solidFill>
                <a:latin typeface="Montserrat"/>
              </a:rPr>
              <a:t>Sharpe Ratio: 1.2329</a:t>
            </a:r>
          </a:p>
          <a:p>
            <a:pPr marL="755651" lvl="1" indent="-377825" algn="just">
              <a:lnSpc>
                <a:spcPts val="4900"/>
              </a:lnSpc>
              <a:buFont typeface="Arial"/>
              <a:buChar char="•"/>
            </a:pPr>
            <a:r>
              <a:rPr lang="en-US" sz="3500" dirty="0" err="1">
                <a:solidFill>
                  <a:srgbClr val="1B1B1B"/>
                </a:solidFill>
                <a:latin typeface="Montserrat"/>
              </a:rPr>
              <a:t>Sortino</a:t>
            </a:r>
            <a:r>
              <a:rPr lang="en-US" sz="3500" dirty="0">
                <a:solidFill>
                  <a:srgbClr val="1B1B1B"/>
                </a:solidFill>
                <a:latin typeface="Montserrat"/>
              </a:rPr>
              <a:t> Ratio: 3.6461</a:t>
            </a:r>
          </a:p>
          <a:p>
            <a:pPr marL="755651" lvl="1" indent="-377825" algn="just">
              <a:lnSpc>
                <a:spcPts val="4900"/>
              </a:lnSpc>
              <a:buFont typeface="Arial"/>
              <a:buChar char="•"/>
            </a:pPr>
            <a:r>
              <a:rPr lang="en-US" sz="3500" dirty="0">
                <a:solidFill>
                  <a:srgbClr val="1B1B1B"/>
                </a:solidFill>
                <a:latin typeface="Montserrat"/>
              </a:rPr>
              <a:t>Max. Drawdown: - 24.669</a:t>
            </a:r>
          </a:p>
          <a:p>
            <a:pPr marL="755651" lvl="1" indent="-377825" algn="just">
              <a:lnSpc>
                <a:spcPts val="4900"/>
              </a:lnSpc>
              <a:buFont typeface="Arial"/>
              <a:buChar char="•"/>
            </a:pPr>
            <a:r>
              <a:rPr lang="en-US" sz="3500" dirty="0">
                <a:solidFill>
                  <a:srgbClr val="1B1B1B"/>
                </a:solidFill>
                <a:latin typeface="Montserrat"/>
              </a:rPr>
              <a:t>Return: 541.935</a:t>
            </a:r>
          </a:p>
          <a:p>
            <a:pPr algn="just">
              <a:lnSpc>
                <a:spcPts val="4900"/>
              </a:lnSpc>
              <a:spcBef>
                <a:spcPct val="0"/>
              </a:spcBef>
            </a:pPr>
            <a:endParaRPr lang="en-US" sz="3500" dirty="0">
              <a:solidFill>
                <a:srgbClr val="1B1B1B"/>
              </a:solidFill>
              <a:latin typeface="Montserrat"/>
            </a:endParaRPr>
          </a:p>
        </p:txBody>
      </p:sp>
      <p:sp>
        <p:nvSpPr>
          <p:cNvPr id="9" name="TextBox 9"/>
          <p:cNvSpPr txBox="1"/>
          <p:nvPr/>
        </p:nvSpPr>
        <p:spPr>
          <a:xfrm>
            <a:off x="9918018" y="3374085"/>
            <a:ext cx="7625507" cy="666750"/>
          </a:xfrm>
          <a:prstGeom prst="rect">
            <a:avLst/>
          </a:prstGeom>
        </p:spPr>
        <p:txBody>
          <a:bodyPr lIns="0" tIns="0" rIns="0" bIns="0" rtlCol="0" anchor="t">
            <a:spAutoFit/>
          </a:bodyPr>
          <a:lstStyle/>
          <a:p>
            <a:pPr marL="0" lvl="0" indent="0" algn="l">
              <a:lnSpc>
                <a:spcPts val="5399"/>
              </a:lnSpc>
              <a:spcBef>
                <a:spcPct val="0"/>
              </a:spcBef>
            </a:pPr>
            <a:r>
              <a:rPr lang="en-US" sz="4499">
                <a:solidFill>
                  <a:srgbClr val="004AAD"/>
                </a:solidFill>
                <a:latin typeface="Montserrat Bold"/>
              </a:rPr>
              <a:t>Tối ưu hóa các tham số </a:t>
            </a:r>
          </a:p>
        </p:txBody>
      </p:sp>
      <p:grpSp>
        <p:nvGrpSpPr>
          <p:cNvPr id="10" name="Group 10"/>
          <p:cNvGrpSpPr/>
          <p:nvPr/>
        </p:nvGrpSpPr>
        <p:grpSpPr>
          <a:xfrm>
            <a:off x="1169632" y="1028700"/>
            <a:ext cx="5593239" cy="1033042"/>
            <a:chOff x="0" y="0"/>
            <a:chExt cx="1473116" cy="272077"/>
          </a:xfrm>
        </p:grpSpPr>
        <p:sp>
          <p:nvSpPr>
            <p:cNvPr id="11" name="Freeform 11"/>
            <p:cNvSpPr/>
            <p:nvPr/>
          </p:nvSpPr>
          <p:spPr>
            <a:xfrm>
              <a:off x="0" y="0"/>
              <a:ext cx="1473116" cy="272077"/>
            </a:xfrm>
            <a:custGeom>
              <a:avLst/>
              <a:gdLst/>
              <a:ahLst/>
              <a:cxnLst/>
              <a:rect l="l" t="t" r="r" b="b"/>
              <a:pathLst>
                <a:path w="1473116" h="272077">
                  <a:moveTo>
                    <a:pt x="1269916" y="0"/>
                  </a:moveTo>
                  <a:lnTo>
                    <a:pt x="0" y="0"/>
                  </a:lnTo>
                  <a:lnTo>
                    <a:pt x="0" y="272077"/>
                  </a:lnTo>
                  <a:lnTo>
                    <a:pt x="1269916" y="272077"/>
                  </a:lnTo>
                  <a:lnTo>
                    <a:pt x="1473116" y="136038"/>
                  </a:lnTo>
                  <a:lnTo>
                    <a:pt x="1269916" y="0"/>
                  </a:lnTo>
                  <a:close/>
                </a:path>
              </a:pathLst>
            </a:custGeom>
            <a:solidFill>
              <a:srgbClr val="FF8A00"/>
            </a:solidFill>
          </p:spPr>
          <p:txBody>
            <a:bodyPr/>
            <a:lstStyle/>
            <a:p>
              <a:endParaRPr lang="en-US"/>
            </a:p>
          </p:txBody>
        </p:sp>
        <p:sp>
          <p:nvSpPr>
            <p:cNvPr id="12" name="TextBox 12"/>
            <p:cNvSpPr txBox="1"/>
            <p:nvPr/>
          </p:nvSpPr>
          <p:spPr>
            <a:xfrm>
              <a:off x="0" y="-85725"/>
              <a:ext cx="1358816" cy="357802"/>
            </a:xfrm>
            <a:prstGeom prst="rect">
              <a:avLst/>
            </a:prstGeom>
          </p:spPr>
          <p:txBody>
            <a:bodyPr lIns="50800" tIns="50800" rIns="50800" bIns="50800" rtlCol="0" anchor="ctr"/>
            <a:lstStyle/>
            <a:p>
              <a:pPr algn="ctr">
                <a:lnSpc>
                  <a:spcPts val="6719"/>
                </a:lnSpc>
              </a:pPr>
              <a:r>
                <a:rPr lang="en-US" sz="4799">
                  <a:solidFill>
                    <a:srgbClr val="FFFFFF"/>
                  </a:solidFill>
                  <a:latin typeface="Montserrat Bold"/>
                </a:rPr>
                <a:t>VIX</a:t>
              </a:r>
            </a:p>
          </p:txBody>
        </p:sp>
      </p:grpSp>
      <p:sp>
        <p:nvSpPr>
          <p:cNvPr id="13" name="TextBox 13"/>
          <p:cNvSpPr txBox="1"/>
          <p:nvPr/>
        </p:nvSpPr>
        <p:spPr>
          <a:xfrm>
            <a:off x="3094286" y="8437829"/>
            <a:ext cx="12099429" cy="820484"/>
          </a:xfrm>
          <a:prstGeom prst="rect">
            <a:avLst/>
          </a:prstGeom>
        </p:spPr>
        <p:txBody>
          <a:bodyPr lIns="0" tIns="0" rIns="0" bIns="0" rtlCol="0" anchor="t">
            <a:spAutoFit/>
          </a:bodyPr>
          <a:lstStyle/>
          <a:p>
            <a:pPr algn="ctr">
              <a:lnSpc>
                <a:spcPts val="6751"/>
              </a:lnSpc>
              <a:spcBef>
                <a:spcPct val="0"/>
              </a:spcBef>
            </a:pPr>
            <a:r>
              <a:rPr lang="en-US" sz="4822">
                <a:solidFill>
                  <a:srgbClr val="FF914D"/>
                </a:solidFill>
                <a:latin typeface="Montserrat Bold"/>
              </a:rPr>
              <a:t>Hiệu suất khi sử dụng thuật toán: Tốt </a:t>
            </a:r>
          </a:p>
        </p:txBody>
      </p:sp>
      <p:sp>
        <p:nvSpPr>
          <p:cNvPr id="14" name="TextBox 14"/>
          <p:cNvSpPr txBox="1"/>
          <p:nvPr/>
        </p:nvSpPr>
        <p:spPr>
          <a:xfrm>
            <a:off x="16868568" y="9191625"/>
            <a:ext cx="886032" cy="580390"/>
          </a:xfrm>
          <a:prstGeom prst="rect">
            <a:avLst/>
          </a:prstGeom>
        </p:spPr>
        <p:txBody>
          <a:bodyPr wrap="square" lIns="0" tIns="0" rIns="0" bIns="0" rtlCol="0" anchor="t">
            <a:spAutoFit/>
          </a:bodyPr>
          <a:lstStyle/>
          <a:p>
            <a:pPr marL="0" lvl="0" indent="0" algn="ctr">
              <a:lnSpc>
                <a:spcPts val="4759"/>
              </a:lnSpc>
              <a:spcBef>
                <a:spcPct val="0"/>
              </a:spcBef>
            </a:pPr>
            <a:r>
              <a:rPr lang="en-US" sz="3399">
                <a:solidFill>
                  <a:srgbClr val="000000"/>
                </a:solidFill>
                <a:latin typeface="Montserrat"/>
              </a:rPr>
              <a:t>27</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Freeform 2"/>
          <p:cNvSpPr/>
          <p:nvPr/>
        </p:nvSpPr>
        <p:spPr>
          <a:xfrm>
            <a:off x="14661193" y="0"/>
            <a:ext cx="3626807" cy="3821044"/>
          </a:xfrm>
          <a:custGeom>
            <a:avLst/>
            <a:gdLst/>
            <a:ahLst/>
            <a:cxnLst/>
            <a:rect l="l" t="t" r="r" b="b"/>
            <a:pathLst>
              <a:path w="3626807" h="3821044">
                <a:moveTo>
                  <a:pt x="0" y="0"/>
                </a:moveTo>
                <a:lnTo>
                  <a:pt x="3626807" y="0"/>
                </a:lnTo>
                <a:lnTo>
                  <a:pt x="3626807" y="3821044"/>
                </a:lnTo>
                <a:lnTo>
                  <a:pt x="0" y="3821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flipV="1">
            <a:off x="0" y="6465956"/>
            <a:ext cx="3626807" cy="3821044"/>
          </a:xfrm>
          <a:custGeom>
            <a:avLst/>
            <a:gdLst/>
            <a:ahLst/>
            <a:cxnLst/>
            <a:rect l="l" t="t" r="r" b="b"/>
            <a:pathLst>
              <a:path w="3626807" h="3821044">
                <a:moveTo>
                  <a:pt x="3626807" y="3821044"/>
                </a:moveTo>
                <a:lnTo>
                  <a:pt x="0" y="3821044"/>
                </a:lnTo>
                <a:lnTo>
                  <a:pt x="0" y="0"/>
                </a:lnTo>
                <a:lnTo>
                  <a:pt x="3626807" y="0"/>
                </a:lnTo>
                <a:lnTo>
                  <a:pt x="3626807" y="3821044"/>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462571" y="3201988"/>
            <a:ext cx="17362858" cy="4244974"/>
          </a:xfrm>
          <a:prstGeom prst="rect">
            <a:avLst/>
          </a:prstGeom>
        </p:spPr>
        <p:txBody>
          <a:bodyPr lIns="0" tIns="0" rIns="0" bIns="0" rtlCol="0" anchor="t">
            <a:spAutoFit/>
          </a:bodyPr>
          <a:lstStyle/>
          <a:p>
            <a:pPr algn="ctr">
              <a:lnSpc>
                <a:spcPts val="11200"/>
              </a:lnSpc>
            </a:pPr>
            <a:r>
              <a:rPr lang="en-US" sz="8000">
                <a:solidFill>
                  <a:srgbClr val="004AAD"/>
                </a:solidFill>
                <a:latin typeface="Arimo Bold"/>
              </a:rPr>
              <a:t>ĐÁNH GIÁ HIỆU SUẤT THUẬT TOÁN DỰA TRÊN</a:t>
            </a:r>
          </a:p>
          <a:p>
            <a:pPr algn="ctr">
              <a:lnSpc>
                <a:spcPts val="11200"/>
              </a:lnSpc>
              <a:spcBef>
                <a:spcPct val="0"/>
              </a:spcBef>
            </a:pPr>
            <a:r>
              <a:rPr lang="en-US" sz="8000">
                <a:solidFill>
                  <a:srgbClr val="004AAD"/>
                </a:solidFill>
                <a:latin typeface="Arimo Bold"/>
              </a:rPr>
              <a:t>GIAO DỊCH THẬT </a:t>
            </a:r>
          </a:p>
        </p:txBody>
      </p:sp>
      <p:grpSp>
        <p:nvGrpSpPr>
          <p:cNvPr id="5" name="Group 5"/>
          <p:cNvGrpSpPr/>
          <p:nvPr/>
        </p:nvGrpSpPr>
        <p:grpSpPr>
          <a:xfrm>
            <a:off x="16744950" y="8743950"/>
            <a:ext cx="3086100" cy="875402"/>
            <a:chOff x="0" y="0"/>
            <a:chExt cx="812800" cy="230559"/>
          </a:xfrm>
        </p:grpSpPr>
        <p:sp>
          <p:nvSpPr>
            <p:cNvPr id="6" name="Freeform 6"/>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0CA6A2"/>
            </a:solidFill>
          </p:spPr>
          <p:txBody>
            <a:bodyPr/>
            <a:lstStyle/>
            <a:p>
              <a:endParaRPr lang="en-US"/>
            </a:p>
          </p:txBody>
        </p:sp>
        <p:sp>
          <p:nvSpPr>
            <p:cNvPr id="7" name="TextBox 7"/>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6744950" y="8743950"/>
            <a:ext cx="3086100" cy="875402"/>
            <a:chOff x="0" y="0"/>
            <a:chExt cx="812800" cy="230559"/>
          </a:xfrm>
        </p:grpSpPr>
        <p:sp>
          <p:nvSpPr>
            <p:cNvPr id="9" name="Freeform 9"/>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4779CD"/>
            </a:solidFill>
          </p:spPr>
          <p:txBody>
            <a:bodyPr/>
            <a:lstStyle/>
            <a:p>
              <a:endParaRPr lang="en-US"/>
            </a:p>
          </p:txBody>
        </p:sp>
        <p:sp>
          <p:nvSpPr>
            <p:cNvPr id="10" name="TextBox 10"/>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6055623" y="8354196"/>
            <a:ext cx="1582825" cy="158282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6390186" y="8600359"/>
            <a:ext cx="913698" cy="1002131"/>
          </a:xfrm>
          <a:prstGeom prst="rect">
            <a:avLst/>
          </a:prstGeom>
        </p:spPr>
        <p:txBody>
          <a:bodyPr lIns="0" tIns="0" rIns="0" bIns="0" rtlCol="0" anchor="t">
            <a:spAutoFit/>
          </a:bodyPr>
          <a:lstStyle/>
          <a:p>
            <a:pPr algn="ctr">
              <a:lnSpc>
                <a:spcPts val="8289"/>
              </a:lnSpc>
              <a:spcBef>
                <a:spcPct val="0"/>
              </a:spcBef>
            </a:pPr>
            <a:r>
              <a:rPr lang="en-US" sz="5921">
                <a:solidFill>
                  <a:srgbClr val="F2F2F2"/>
                </a:solidFill>
                <a:latin typeface="Open Sans Bold"/>
              </a:rPr>
              <a:t>6</a:t>
            </a:r>
          </a:p>
        </p:txBody>
      </p:sp>
      <p:grpSp>
        <p:nvGrpSpPr>
          <p:cNvPr id="15" name="Group 15"/>
          <p:cNvGrpSpPr/>
          <p:nvPr/>
        </p:nvGrpSpPr>
        <p:grpSpPr>
          <a:xfrm>
            <a:off x="715191" y="581511"/>
            <a:ext cx="4455006" cy="894379"/>
            <a:chOff x="0" y="0"/>
            <a:chExt cx="5940009" cy="1192505"/>
          </a:xfrm>
        </p:grpSpPr>
        <p:sp>
          <p:nvSpPr>
            <p:cNvPr id="16" name="Freeform 16"/>
            <p:cNvSpPr/>
            <p:nvPr/>
          </p:nvSpPr>
          <p:spPr>
            <a:xfrm>
              <a:off x="0" y="0"/>
              <a:ext cx="1141823" cy="1192505"/>
            </a:xfrm>
            <a:custGeom>
              <a:avLst/>
              <a:gdLst/>
              <a:ahLst/>
              <a:cxnLst/>
              <a:rect l="l" t="t" r="r" b="b"/>
              <a:pathLst>
                <a:path w="1141823" h="1192505">
                  <a:moveTo>
                    <a:pt x="0" y="0"/>
                  </a:moveTo>
                  <a:lnTo>
                    <a:pt x="1141823" y="0"/>
                  </a:lnTo>
                  <a:lnTo>
                    <a:pt x="1141823" y="1192505"/>
                  </a:lnTo>
                  <a:lnTo>
                    <a:pt x="0" y="11925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7" name="TextBox 17"/>
            <p:cNvSpPr txBox="1"/>
            <p:nvPr/>
          </p:nvSpPr>
          <p:spPr>
            <a:xfrm>
              <a:off x="1494498" y="-38100"/>
              <a:ext cx="4445510" cy="796904"/>
            </a:xfrm>
            <a:prstGeom prst="rect">
              <a:avLst/>
            </a:prstGeom>
          </p:spPr>
          <p:txBody>
            <a:bodyPr lIns="0" tIns="0" rIns="0" bIns="0" rtlCol="0" anchor="t">
              <a:spAutoFit/>
            </a:bodyPr>
            <a:lstStyle/>
            <a:p>
              <a:pPr>
                <a:lnSpc>
                  <a:spcPts val="4481"/>
                </a:lnSpc>
              </a:pPr>
              <a:r>
                <a:rPr lang="en-US" sz="3734">
                  <a:solidFill>
                    <a:srgbClr val="000000"/>
                  </a:solidFill>
                  <a:latin typeface="Telegraf Bold"/>
                </a:rPr>
                <a:t>ATTACKER</a:t>
              </a:r>
            </a:p>
          </p:txBody>
        </p:sp>
        <p:sp>
          <p:nvSpPr>
            <p:cNvPr id="18" name="TextBox 18"/>
            <p:cNvSpPr txBox="1"/>
            <p:nvPr/>
          </p:nvSpPr>
          <p:spPr>
            <a:xfrm>
              <a:off x="1494498" y="739817"/>
              <a:ext cx="4445510" cy="452563"/>
            </a:xfrm>
            <a:prstGeom prst="rect">
              <a:avLst/>
            </a:prstGeom>
          </p:spPr>
          <p:txBody>
            <a:bodyPr lIns="0" tIns="0" rIns="0" bIns="0" rtlCol="0" anchor="t">
              <a:spAutoFit/>
            </a:bodyPr>
            <a:lstStyle/>
            <a:p>
              <a:pPr>
                <a:lnSpc>
                  <a:spcPts val="2560"/>
                </a:lnSpc>
              </a:pPr>
              <a:r>
                <a:rPr lang="en-US" sz="2134">
                  <a:solidFill>
                    <a:srgbClr val="000000"/>
                  </a:solidFill>
                  <a:latin typeface="Telegraf"/>
                </a:rPr>
                <a:t>2024</a:t>
              </a: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750072" y="2269788"/>
            <a:ext cx="8509228" cy="5699652"/>
          </a:xfrm>
          <a:prstGeom prst="rect">
            <a:avLst/>
          </a:prstGeom>
        </p:spPr>
        <p:txBody>
          <a:bodyPr lIns="0" tIns="0" rIns="0" bIns="0" rtlCol="0" anchor="t">
            <a:spAutoFit/>
          </a:bodyPr>
          <a:lstStyle/>
          <a:p>
            <a:pPr algn="just">
              <a:lnSpc>
                <a:spcPts val="4520"/>
              </a:lnSpc>
            </a:pPr>
            <a:r>
              <a:rPr lang="en-US" sz="3229">
                <a:solidFill>
                  <a:srgbClr val="1B1B1B"/>
                </a:solidFill>
                <a:latin typeface="Open Sans"/>
              </a:rPr>
              <a:t>Trước khi thị trường điều chỉnh, danh mục đầu tư có mức sinh lời khá tốt và giữ được tỷ suất sinh lời trên </a:t>
            </a:r>
            <a:r>
              <a:rPr lang="en-US" sz="3229">
                <a:solidFill>
                  <a:srgbClr val="00BF63"/>
                </a:solidFill>
                <a:latin typeface="Open Sans Bold"/>
              </a:rPr>
              <a:t>0.4%</a:t>
            </a:r>
            <a:r>
              <a:rPr lang="en-US" sz="3229">
                <a:solidFill>
                  <a:srgbClr val="1B1B1B"/>
                </a:solidFill>
                <a:latin typeface="Open Sans"/>
              </a:rPr>
              <a:t>.</a:t>
            </a:r>
          </a:p>
          <a:p>
            <a:pPr algn="just">
              <a:lnSpc>
                <a:spcPts val="4520"/>
              </a:lnSpc>
            </a:pPr>
            <a:endParaRPr lang="en-US" sz="3229">
              <a:solidFill>
                <a:srgbClr val="1B1B1B"/>
              </a:solidFill>
              <a:latin typeface="Open Sans"/>
            </a:endParaRPr>
          </a:p>
          <a:p>
            <a:pPr algn="just">
              <a:lnSpc>
                <a:spcPts val="4520"/>
              </a:lnSpc>
            </a:pPr>
            <a:r>
              <a:rPr lang="en-US" sz="3229">
                <a:solidFill>
                  <a:srgbClr val="1B1B1B"/>
                </a:solidFill>
                <a:latin typeface="Open Sans"/>
              </a:rPr>
              <a:t>Sau vòng “giao dịch thực tế”, tỷ suất sinh lời là khoảng </a:t>
            </a:r>
            <a:r>
              <a:rPr lang="en-US" sz="3229">
                <a:solidFill>
                  <a:srgbClr val="FF3131"/>
                </a:solidFill>
                <a:latin typeface="Open Sans Bold"/>
              </a:rPr>
              <a:t>-0.76%</a:t>
            </a:r>
            <a:r>
              <a:rPr lang="en-US" sz="3229">
                <a:solidFill>
                  <a:srgbClr val="1B1B1B"/>
                </a:solidFill>
                <a:latin typeface="Open Sans"/>
              </a:rPr>
              <a:t>.</a:t>
            </a:r>
          </a:p>
          <a:p>
            <a:pPr algn="just">
              <a:lnSpc>
                <a:spcPts val="4520"/>
              </a:lnSpc>
            </a:pPr>
            <a:endParaRPr lang="en-US" sz="3229">
              <a:solidFill>
                <a:srgbClr val="1B1B1B"/>
              </a:solidFill>
              <a:latin typeface="Open Sans"/>
            </a:endParaRPr>
          </a:p>
          <a:p>
            <a:pPr algn="just">
              <a:lnSpc>
                <a:spcPts val="4520"/>
              </a:lnSpc>
              <a:spcBef>
                <a:spcPct val="0"/>
              </a:spcBef>
            </a:pPr>
            <a:r>
              <a:rPr lang="en-US" sz="3229">
                <a:solidFill>
                  <a:srgbClr val="1B1B1B"/>
                </a:solidFill>
                <a:latin typeface="Open Sans"/>
              </a:rPr>
              <a:t>Nếu nhóm giữ danh mục cổ phiếu như ở phần 2, tỷ suất sinh lời sẽ thấp hơn và vào khoảng </a:t>
            </a:r>
            <a:r>
              <a:rPr lang="en-US" sz="3229">
                <a:solidFill>
                  <a:srgbClr val="FF3131"/>
                </a:solidFill>
                <a:latin typeface="Open Sans Bold"/>
              </a:rPr>
              <a:t>-0.98%</a:t>
            </a:r>
            <a:r>
              <a:rPr lang="en-US" sz="3229">
                <a:solidFill>
                  <a:srgbClr val="1B1B1B"/>
                </a:solidFill>
                <a:latin typeface="Open Sans"/>
              </a:rPr>
              <a:t>.</a:t>
            </a:r>
          </a:p>
        </p:txBody>
      </p:sp>
      <p:sp>
        <p:nvSpPr>
          <p:cNvPr id="3" name="TextBox 3"/>
          <p:cNvSpPr txBox="1"/>
          <p:nvPr/>
        </p:nvSpPr>
        <p:spPr>
          <a:xfrm>
            <a:off x="638126" y="4267809"/>
            <a:ext cx="5296668" cy="2784655"/>
          </a:xfrm>
          <a:prstGeom prst="rect">
            <a:avLst/>
          </a:prstGeom>
        </p:spPr>
        <p:txBody>
          <a:bodyPr lIns="0" tIns="0" rIns="0" bIns="0" rtlCol="0" anchor="t">
            <a:spAutoFit/>
          </a:bodyPr>
          <a:lstStyle/>
          <a:p>
            <a:pPr marL="862074" lvl="1" indent="-431037">
              <a:lnSpc>
                <a:spcPts val="5590"/>
              </a:lnSpc>
              <a:buFont typeface="Arial"/>
              <a:buChar char="•"/>
            </a:pPr>
            <a:r>
              <a:rPr lang="en-US" sz="3992">
                <a:solidFill>
                  <a:srgbClr val="004AAD"/>
                </a:solidFill>
                <a:latin typeface="Montserrat Bold"/>
              </a:rPr>
              <a:t>100 cổ ACB</a:t>
            </a:r>
          </a:p>
          <a:p>
            <a:pPr marL="862074" lvl="1" indent="-431037">
              <a:lnSpc>
                <a:spcPts val="5590"/>
              </a:lnSpc>
              <a:buFont typeface="Arial"/>
              <a:buChar char="•"/>
            </a:pPr>
            <a:r>
              <a:rPr lang="en-US" sz="3992">
                <a:solidFill>
                  <a:srgbClr val="004AAD"/>
                </a:solidFill>
                <a:latin typeface="Montserrat Bold"/>
              </a:rPr>
              <a:t>400 cổ HDB</a:t>
            </a:r>
          </a:p>
          <a:p>
            <a:pPr marL="862074" lvl="1" indent="-431037">
              <a:lnSpc>
                <a:spcPts val="5590"/>
              </a:lnSpc>
              <a:buFont typeface="Arial"/>
              <a:buChar char="•"/>
            </a:pPr>
            <a:r>
              <a:rPr lang="en-US" sz="3992">
                <a:solidFill>
                  <a:srgbClr val="004AAD"/>
                </a:solidFill>
                <a:latin typeface="Montserrat Bold"/>
              </a:rPr>
              <a:t>500 cổ VIX</a:t>
            </a:r>
          </a:p>
          <a:p>
            <a:pPr marL="862074" lvl="1" indent="-431037">
              <a:lnSpc>
                <a:spcPts val="5590"/>
              </a:lnSpc>
              <a:buFont typeface="Arial"/>
              <a:buChar char="•"/>
            </a:pPr>
            <a:r>
              <a:rPr lang="en-US" sz="3992">
                <a:solidFill>
                  <a:srgbClr val="004AAD"/>
                </a:solidFill>
                <a:latin typeface="Montserrat Bold"/>
              </a:rPr>
              <a:t>200 cổ GMD</a:t>
            </a:r>
          </a:p>
        </p:txBody>
      </p:sp>
      <p:grpSp>
        <p:nvGrpSpPr>
          <p:cNvPr id="4" name="Group 4"/>
          <p:cNvGrpSpPr/>
          <p:nvPr/>
        </p:nvGrpSpPr>
        <p:grpSpPr>
          <a:xfrm>
            <a:off x="1028700" y="2108204"/>
            <a:ext cx="7138764" cy="1511295"/>
            <a:chOff x="0" y="-56754"/>
            <a:chExt cx="1774974" cy="375766"/>
          </a:xfrm>
        </p:grpSpPr>
        <p:sp>
          <p:nvSpPr>
            <p:cNvPr id="5" name="Freeform 5"/>
            <p:cNvSpPr/>
            <p:nvPr/>
          </p:nvSpPr>
          <p:spPr>
            <a:xfrm>
              <a:off x="0" y="0"/>
              <a:ext cx="1774974" cy="290042"/>
            </a:xfrm>
            <a:custGeom>
              <a:avLst/>
              <a:gdLst/>
              <a:ahLst/>
              <a:cxnLst/>
              <a:rect l="l" t="t" r="r" b="b"/>
              <a:pathLst>
                <a:path w="1774974" h="290042">
                  <a:moveTo>
                    <a:pt x="1571774" y="0"/>
                  </a:moveTo>
                  <a:lnTo>
                    <a:pt x="0" y="0"/>
                  </a:lnTo>
                  <a:lnTo>
                    <a:pt x="0" y="290042"/>
                  </a:lnTo>
                  <a:lnTo>
                    <a:pt x="1571774" y="290042"/>
                  </a:lnTo>
                  <a:lnTo>
                    <a:pt x="1774974" y="145021"/>
                  </a:lnTo>
                  <a:lnTo>
                    <a:pt x="1571774" y="0"/>
                  </a:lnTo>
                  <a:close/>
                </a:path>
              </a:pathLst>
            </a:custGeom>
            <a:solidFill>
              <a:srgbClr val="FF8A00"/>
            </a:solidFill>
          </p:spPr>
          <p:txBody>
            <a:bodyPr/>
            <a:lstStyle/>
            <a:p>
              <a:endParaRPr lang="en-US"/>
            </a:p>
          </p:txBody>
        </p:sp>
        <p:sp>
          <p:nvSpPr>
            <p:cNvPr id="6" name="TextBox 6"/>
            <p:cNvSpPr txBox="1"/>
            <p:nvPr/>
          </p:nvSpPr>
          <p:spPr>
            <a:xfrm>
              <a:off x="7414" y="-56754"/>
              <a:ext cx="1660674" cy="375766"/>
            </a:xfrm>
            <a:prstGeom prst="rect">
              <a:avLst/>
            </a:prstGeom>
          </p:spPr>
          <p:txBody>
            <a:bodyPr lIns="50800" tIns="50800" rIns="50800" bIns="50800" rtlCol="0" anchor="ctr"/>
            <a:lstStyle/>
            <a:p>
              <a:pPr algn="ctr">
                <a:lnSpc>
                  <a:spcPts val="7279"/>
                </a:lnSpc>
              </a:pPr>
              <a:r>
                <a:rPr lang="en-US" sz="5199" dirty="0" err="1">
                  <a:solidFill>
                    <a:srgbClr val="FFFFFF"/>
                  </a:solidFill>
                  <a:latin typeface="Montserrat Bold"/>
                </a:rPr>
                <a:t>Danh</a:t>
              </a:r>
              <a:r>
                <a:rPr lang="en-US" sz="5199" dirty="0">
                  <a:solidFill>
                    <a:srgbClr val="FFFFFF"/>
                  </a:solidFill>
                  <a:latin typeface="Montserrat Bold"/>
                </a:rPr>
                <a:t> </a:t>
              </a:r>
              <a:r>
                <a:rPr lang="en-US" sz="5199" dirty="0" err="1">
                  <a:solidFill>
                    <a:srgbClr val="FFFFFF"/>
                  </a:solidFill>
                  <a:latin typeface="Montserrat Bold"/>
                </a:rPr>
                <a:t>mục</a:t>
              </a:r>
              <a:r>
                <a:rPr lang="en-US" sz="5199" dirty="0">
                  <a:solidFill>
                    <a:srgbClr val="FFFFFF"/>
                  </a:solidFill>
                  <a:latin typeface="Montserrat Bold"/>
                </a:rPr>
                <a:t> </a:t>
              </a:r>
              <a:r>
                <a:rPr lang="en-US" sz="5199" dirty="0" err="1">
                  <a:solidFill>
                    <a:srgbClr val="FFFFFF"/>
                  </a:solidFill>
                  <a:latin typeface="Montserrat Bold"/>
                </a:rPr>
                <a:t>thực</a:t>
              </a:r>
              <a:r>
                <a:rPr lang="en-US" sz="5199" dirty="0">
                  <a:solidFill>
                    <a:srgbClr val="FFFFFF"/>
                  </a:solidFill>
                  <a:latin typeface="Montserrat Bold"/>
                </a:rPr>
                <a:t> </a:t>
              </a:r>
              <a:r>
                <a:rPr lang="en-US" sz="5199" dirty="0" err="1">
                  <a:solidFill>
                    <a:srgbClr val="FFFFFF"/>
                  </a:solidFill>
                  <a:latin typeface="Montserrat Bold"/>
                </a:rPr>
                <a:t>tế</a:t>
              </a:r>
              <a:endParaRPr lang="en-US" sz="5199" dirty="0">
                <a:solidFill>
                  <a:srgbClr val="FFFFFF"/>
                </a:solidFill>
                <a:latin typeface="Montserrat Bold"/>
              </a:endParaRPr>
            </a:p>
          </p:txBody>
        </p:sp>
      </p:grpSp>
      <p:grpSp>
        <p:nvGrpSpPr>
          <p:cNvPr id="7" name="Group 7"/>
          <p:cNvGrpSpPr/>
          <p:nvPr/>
        </p:nvGrpSpPr>
        <p:grpSpPr>
          <a:xfrm>
            <a:off x="0" y="9853917"/>
            <a:ext cx="18288000" cy="442608"/>
            <a:chOff x="0" y="0"/>
            <a:chExt cx="4816593" cy="116572"/>
          </a:xfrm>
        </p:grpSpPr>
        <p:sp>
          <p:nvSpPr>
            <p:cNvPr id="8" name="Freeform 8"/>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9" name="TextBox 9"/>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6864327" y="9191625"/>
            <a:ext cx="737873"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29</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Freeform 2"/>
          <p:cNvSpPr/>
          <p:nvPr/>
        </p:nvSpPr>
        <p:spPr>
          <a:xfrm>
            <a:off x="14661193" y="0"/>
            <a:ext cx="3626807" cy="3821044"/>
          </a:xfrm>
          <a:custGeom>
            <a:avLst/>
            <a:gdLst/>
            <a:ahLst/>
            <a:cxnLst/>
            <a:rect l="l" t="t" r="r" b="b"/>
            <a:pathLst>
              <a:path w="3626807" h="3821044">
                <a:moveTo>
                  <a:pt x="0" y="0"/>
                </a:moveTo>
                <a:lnTo>
                  <a:pt x="3626807" y="0"/>
                </a:lnTo>
                <a:lnTo>
                  <a:pt x="3626807" y="3821044"/>
                </a:lnTo>
                <a:lnTo>
                  <a:pt x="0" y="3821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flipV="1">
            <a:off x="0" y="6465956"/>
            <a:ext cx="3626807" cy="3821044"/>
          </a:xfrm>
          <a:custGeom>
            <a:avLst/>
            <a:gdLst/>
            <a:ahLst/>
            <a:cxnLst/>
            <a:rect l="l" t="t" r="r" b="b"/>
            <a:pathLst>
              <a:path w="3626807" h="3821044">
                <a:moveTo>
                  <a:pt x="3626807" y="3821044"/>
                </a:moveTo>
                <a:lnTo>
                  <a:pt x="0" y="3821044"/>
                </a:lnTo>
                <a:lnTo>
                  <a:pt x="0" y="0"/>
                </a:lnTo>
                <a:lnTo>
                  <a:pt x="3626807" y="0"/>
                </a:lnTo>
                <a:lnTo>
                  <a:pt x="3626807" y="3821044"/>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3122981" y="4071823"/>
            <a:ext cx="12042039" cy="1895616"/>
          </a:xfrm>
          <a:prstGeom prst="rect">
            <a:avLst/>
          </a:prstGeom>
        </p:spPr>
        <p:txBody>
          <a:bodyPr lIns="0" tIns="0" rIns="0" bIns="0" rtlCol="0" anchor="t">
            <a:spAutoFit/>
          </a:bodyPr>
          <a:lstStyle/>
          <a:p>
            <a:pPr algn="ctr">
              <a:lnSpc>
                <a:spcPts val="15212"/>
              </a:lnSpc>
              <a:spcBef>
                <a:spcPct val="0"/>
              </a:spcBef>
            </a:pPr>
            <a:r>
              <a:rPr lang="en-US" sz="10866">
                <a:solidFill>
                  <a:srgbClr val="004AAD"/>
                </a:solidFill>
                <a:latin typeface="Arimo Bold"/>
              </a:rPr>
              <a:t>DỮ LIỆU MẪU</a:t>
            </a:r>
          </a:p>
        </p:txBody>
      </p:sp>
      <p:grpSp>
        <p:nvGrpSpPr>
          <p:cNvPr id="5" name="Group 5"/>
          <p:cNvGrpSpPr/>
          <p:nvPr/>
        </p:nvGrpSpPr>
        <p:grpSpPr>
          <a:xfrm>
            <a:off x="16744950" y="8743950"/>
            <a:ext cx="3086100" cy="875402"/>
            <a:chOff x="0" y="0"/>
            <a:chExt cx="812800" cy="230559"/>
          </a:xfrm>
        </p:grpSpPr>
        <p:sp>
          <p:nvSpPr>
            <p:cNvPr id="6" name="Freeform 6"/>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0CA6A2"/>
            </a:solidFill>
          </p:spPr>
          <p:txBody>
            <a:bodyPr/>
            <a:lstStyle/>
            <a:p>
              <a:endParaRPr lang="en-US"/>
            </a:p>
          </p:txBody>
        </p:sp>
        <p:sp>
          <p:nvSpPr>
            <p:cNvPr id="7" name="TextBox 7"/>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6744950" y="8743950"/>
            <a:ext cx="3086100" cy="875402"/>
            <a:chOff x="0" y="0"/>
            <a:chExt cx="812800" cy="230559"/>
          </a:xfrm>
        </p:grpSpPr>
        <p:sp>
          <p:nvSpPr>
            <p:cNvPr id="9" name="Freeform 9"/>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4779CD"/>
            </a:solidFill>
          </p:spPr>
          <p:txBody>
            <a:bodyPr/>
            <a:lstStyle/>
            <a:p>
              <a:endParaRPr lang="en-US"/>
            </a:p>
          </p:txBody>
        </p:sp>
        <p:sp>
          <p:nvSpPr>
            <p:cNvPr id="10" name="TextBox 10"/>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6055623" y="8354196"/>
            <a:ext cx="1582825" cy="158282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6390186" y="8600359"/>
            <a:ext cx="913698" cy="1002021"/>
          </a:xfrm>
          <a:prstGeom prst="rect">
            <a:avLst/>
          </a:prstGeom>
        </p:spPr>
        <p:txBody>
          <a:bodyPr lIns="0" tIns="0" rIns="0" bIns="0" rtlCol="0" anchor="t">
            <a:spAutoFit/>
          </a:bodyPr>
          <a:lstStyle/>
          <a:p>
            <a:pPr algn="ctr">
              <a:lnSpc>
                <a:spcPts val="8289"/>
              </a:lnSpc>
              <a:spcBef>
                <a:spcPct val="0"/>
              </a:spcBef>
            </a:pPr>
            <a:r>
              <a:rPr lang="en-US" sz="5921">
                <a:solidFill>
                  <a:srgbClr val="F2F2F2"/>
                </a:solidFill>
                <a:latin typeface="Open Sans Bold"/>
              </a:rPr>
              <a:t>1</a:t>
            </a:r>
          </a:p>
        </p:txBody>
      </p:sp>
      <p:grpSp>
        <p:nvGrpSpPr>
          <p:cNvPr id="15" name="Group 15"/>
          <p:cNvGrpSpPr/>
          <p:nvPr/>
        </p:nvGrpSpPr>
        <p:grpSpPr>
          <a:xfrm>
            <a:off x="715191" y="581511"/>
            <a:ext cx="4455006" cy="894379"/>
            <a:chOff x="0" y="0"/>
            <a:chExt cx="5940009" cy="1192505"/>
          </a:xfrm>
        </p:grpSpPr>
        <p:sp>
          <p:nvSpPr>
            <p:cNvPr id="16" name="Freeform 16"/>
            <p:cNvSpPr/>
            <p:nvPr/>
          </p:nvSpPr>
          <p:spPr>
            <a:xfrm>
              <a:off x="0" y="0"/>
              <a:ext cx="1141823" cy="1192505"/>
            </a:xfrm>
            <a:custGeom>
              <a:avLst/>
              <a:gdLst/>
              <a:ahLst/>
              <a:cxnLst/>
              <a:rect l="l" t="t" r="r" b="b"/>
              <a:pathLst>
                <a:path w="1141823" h="1192505">
                  <a:moveTo>
                    <a:pt x="0" y="0"/>
                  </a:moveTo>
                  <a:lnTo>
                    <a:pt x="1141823" y="0"/>
                  </a:lnTo>
                  <a:lnTo>
                    <a:pt x="1141823" y="1192505"/>
                  </a:lnTo>
                  <a:lnTo>
                    <a:pt x="0" y="11925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7" name="TextBox 17"/>
            <p:cNvSpPr txBox="1"/>
            <p:nvPr/>
          </p:nvSpPr>
          <p:spPr>
            <a:xfrm>
              <a:off x="1494498" y="-38100"/>
              <a:ext cx="4445510" cy="796904"/>
            </a:xfrm>
            <a:prstGeom prst="rect">
              <a:avLst/>
            </a:prstGeom>
          </p:spPr>
          <p:txBody>
            <a:bodyPr lIns="0" tIns="0" rIns="0" bIns="0" rtlCol="0" anchor="t">
              <a:spAutoFit/>
            </a:bodyPr>
            <a:lstStyle/>
            <a:p>
              <a:pPr>
                <a:lnSpc>
                  <a:spcPts val="4481"/>
                </a:lnSpc>
              </a:pPr>
              <a:r>
                <a:rPr lang="en-US" sz="3734">
                  <a:solidFill>
                    <a:srgbClr val="000000"/>
                  </a:solidFill>
                  <a:latin typeface="Telegraf Bold"/>
                </a:rPr>
                <a:t>ATTACKER</a:t>
              </a:r>
            </a:p>
          </p:txBody>
        </p:sp>
        <p:sp>
          <p:nvSpPr>
            <p:cNvPr id="18" name="TextBox 18"/>
            <p:cNvSpPr txBox="1"/>
            <p:nvPr/>
          </p:nvSpPr>
          <p:spPr>
            <a:xfrm>
              <a:off x="1494498" y="739817"/>
              <a:ext cx="4445510" cy="452563"/>
            </a:xfrm>
            <a:prstGeom prst="rect">
              <a:avLst/>
            </a:prstGeom>
          </p:spPr>
          <p:txBody>
            <a:bodyPr lIns="0" tIns="0" rIns="0" bIns="0" rtlCol="0" anchor="t">
              <a:spAutoFit/>
            </a:bodyPr>
            <a:lstStyle/>
            <a:p>
              <a:pPr>
                <a:lnSpc>
                  <a:spcPts val="2560"/>
                </a:lnSpc>
              </a:pPr>
              <a:r>
                <a:rPr lang="en-US" sz="2134">
                  <a:solidFill>
                    <a:srgbClr val="000000"/>
                  </a:solidFill>
                  <a:latin typeface="Telegraf"/>
                </a:rPr>
                <a:t>2024</a:t>
              </a: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Freeform 2"/>
          <p:cNvSpPr/>
          <p:nvPr/>
        </p:nvSpPr>
        <p:spPr>
          <a:xfrm>
            <a:off x="14661193" y="0"/>
            <a:ext cx="3626807" cy="3821044"/>
          </a:xfrm>
          <a:custGeom>
            <a:avLst/>
            <a:gdLst/>
            <a:ahLst/>
            <a:cxnLst/>
            <a:rect l="l" t="t" r="r" b="b"/>
            <a:pathLst>
              <a:path w="3626807" h="3821044">
                <a:moveTo>
                  <a:pt x="0" y="0"/>
                </a:moveTo>
                <a:lnTo>
                  <a:pt x="3626807" y="0"/>
                </a:lnTo>
                <a:lnTo>
                  <a:pt x="3626807" y="3821044"/>
                </a:lnTo>
                <a:lnTo>
                  <a:pt x="0" y="3821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flipV="1">
            <a:off x="0" y="6465956"/>
            <a:ext cx="3626807" cy="3821044"/>
          </a:xfrm>
          <a:custGeom>
            <a:avLst/>
            <a:gdLst/>
            <a:ahLst/>
            <a:cxnLst/>
            <a:rect l="l" t="t" r="r" b="b"/>
            <a:pathLst>
              <a:path w="3626807" h="3821044">
                <a:moveTo>
                  <a:pt x="3626807" y="3821044"/>
                </a:moveTo>
                <a:lnTo>
                  <a:pt x="0" y="3821044"/>
                </a:lnTo>
                <a:lnTo>
                  <a:pt x="0" y="0"/>
                </a:lnTo>
                <a:lnTo>
                  <a:pt x="3626807" y="0"/>
                </a:lnTo>
                <a:lnTo>
                  <a:pt x="3626807" y="3821044"/>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912133" y="2394782"/>
            <a:ext cx="16463734" cy="4780741"/>
          </a:xfrm>
          <a:prstGeom prst="rect">
            <a:avLst/>
          </a:prstGeom>
        </p:spPr>
        <p:txBody>
          <a:bodyPr lIns="0" tIns="0" rIns="0" bIns="0" rtlCol="0" anchor="t">
            <a:spAutoFit/>
          </a:bodyPr>
          <a:lstStyle/>
          <a:p>
            <a:pPr algn="ctr">
              <a:lnSpc>
                <a:spcPts val="12640"/>
              </a:lnSpc>
            </a:pPr>
            <a:r>
              <a:rPr lang="en-US" sz="9029">
                <a:solidFill>
                  <a:srgbClr val="004AAD"/>
                </a:solidFill>
                <a:latin typeface="Arimo Bold"/>
              </a:rPr>
              <a:t> PHƯƠNG HƯỚNG </a:t>
            </a:r>
          </a:p>
          <a:p>
            <a:pPr algn="ctr">
              <a:lnSpc>
                <a:spcPts val="12640"/>
              </a:lnSpc>
            </a:pPr>
            <a:r>
              <a:rPr lang="en-US" sz="9029">
                <a:solidFill>
                  <a:srgbClr val="004AAD"/>
                </a:solidFill>
                <a:latin typeface="Arimo Bold"/>
              </a:rPr>
              <a:t>PHÁT TRIỂN </a:t>
            </a:r>
          </a:p>
          <a:p>
            <a:pPr algn="ctr">
              <a:lnSpc>
                <a:spcPts val="12640"/>
              </a:lnSpc>
              <a:spcBef>
                <a:spcPct val="0"/>
              </a:spcBef>
            </a:pPr>
            <a:r>
              <a:rPr lang="en-US" sz="9029">
                <a:solidFill>
                  <a:srgbClr val="004AAD"/>
                </a:solidFill>
                <a:latin typeface="Arimo Bold"/>
              </a:rPr>
              <a:t>TRONG TƯƠNG LAI</a:t>
            </a:r>
          </a:p>
        </p:txBody>
      </p:sp>
      <p:grpSp>
        <p:nvGrpSpPr>
          <p:cNvPr id="5" name="Group 5"/>
          <p:cNvGrpSpPr/>
          <p:nvPr/>
        </p:nvGrpSpPr>
        <p:grpSpPr>
          <a:xfrm>
            <a:off x="16744950" y="8743950"/>
            <a:ext cx="3086100" cy="875402"/>
            <a:chOff x="0" y="0"/>
            <a:chExt cx="812800" cy="230559"/>
          </a:xfrm>
        </p:grpSpPr>
        <p:sp>
          <p:nvSpPr>
            <p:cNvPr id="6" name="Freeform 6"/>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0CA6A2"/>
            </a:solidFill>
          </p:spPr>
          <p:txBody>
            <a:bodyPr/>
            <a:lstStyle/>
            <a:p>
              <a:endParaRPr lang="en-US"/>
            </a:p>
          </p:txBody>
        </p:sp>
        <p:sp>
          <p:nvSpPr>
            <p:cNvPr id="7" name="TextBox 7"/>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6744950" y="8743950"/>
            <a:ext cx="3086100" cy="875402"/>
            <a:chOff x="0" y="0"/>
            <a:chExt cx="812800" cy="230559"/>
          </a:xfrm>
        </p:grpSpPr>
        <p:sp>
          <p:nvSpPr>
            <p:cNvPr id="9" name="Freeform 9"/>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4779CD"/>
            </a:solidFill>
          </p:spPr>
          <p:txBody>
            <a:bodyPr/>
            <a:lstStyle/>
            <a:p>
              <a:endParaRPr lang="en-US"/>
            </a:p>
          </p:txBody>
        </p:sp>
        <p:sp>
          <p:nvSpPr>
            <p:cNvPr id="10" name="TextBox 10"/>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6055623" y="8354196"/>
            <a:ext cx="1582825" cy="158282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6390186" y="8600359"/>
            <a:ext cx="913698" cy="1002021"/>
          </a:xfrm>
          <a:prstGeom prst="rect">
            <a:avLst/>
          </a:prstGeom>
        </p:spPr>
        <p:txBody>
          <a:bodyPr lIns="0" tIns="0" rIns="0" bIns="0" rtlCol="0" anchor="t">
            <a:spAutoFit/>
          </a:bodyPr>
          <a:lstStyle/>
          <a:p>
            <a:pPr algn="ctr">
              <a:lnSpc>
                <a:spcPts val="8289"/>
              </a:lnSpc>
              <a:spcBef>
                <a:spcPct val="0"/>
              </a:spcBef>
            </a:pPr>
            <a:r>
              <a:rPr lang="en-US" sz="5921">
                <a:solidFill>
                  <a:srgbClr val="F2F2F2"/>
                </a:solidFill>
                <a:latin typeface="Open Sans Bold"/>
              </a:rPr>
              <a:t>7</a:t>
            </a:r>
          </a:p>
        </p:txBody>
      </p:sp>
      <p:grpSp>
        <p:nvGrpSpPr>
          <p:cNvPr id="15" name="Group 15"/>
          <p:cNvGrpSpPr/>
          <p:nvPr/>
        </p:nvGrpSpPr>
        <p:grpSpPr>
          <a:xfrm>
            <a:off x="715191" y="581511"/>
            <a:ext cx="4455006" cy="894379"/>
            <a:chOff x="0" y="0"/>
            <a:chExt cx="5940009" cy="1192505"/>
          </a:xfrm>
        </p:grpSpPr>
        <p:sp>
          <p:nvSpPr>
            <p:cNvPr id="16" name="Freeform 16"/>
            <p:cNvSpPr/>
            <p:nvPr/>
          </p:nvSpPr>
          <p:spPr>
            <a:xfrm>
              <a:off x="0" y="0"/>
              <a:ext cx="1141823" cy="1192505"/>
            </a:xfrm>
            <a:custGeom>
              <a:avLst/>
              <a:gdLst/>
              <a:ahLst/>
              <a:cxnLst/>
              <a:rect l="l" t="t" r="r" b="b"/>
              <a:pathLst>
                <a:path w="1141823" h="1192505">
                  <a:moveTo>
                    <a:pt x="0" y="0"/>
                  </a:moveTo>
                  <a:lnTo>
                    <a:pt x="1141823" y="0"/>
                  </a:lnTo>
                  <a:lnTo>
                    <a:pt x="1141823" y="1192505"/>
                  </a:lnTo>
                  <a:lnTo>
                    <a:pt x="0" y="11925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7" name="TextBox 17"/>
            <p:cNvSpPr txBox="1"/>
            <p:nvPr/>
          </p:nvSpPr>
          <p:spPr>
            <a:xfrm>
              <a:off x="1494498" y="-38100"/>
              <a:ext cx="4445510" cy="796904"/>
            </a:xfrm>
            <a:prstGeom prst="rect">
              <a:avLst/>
            </a:prstGeom>
          </p:spPr>
          <p:txBody>
            <a:bodyPr lIns="0" tIns="0" rIns="0" bIns="0" rtlCol="0" anchor="t">
              <a:spAutoFit/>
            </a:bodyPr>
            <a:lstStyle/>
            <a:p>
              <a:pPr>
                <a:lnSpc>
                  <a:spcPts val="4481"/>
                </a:lnSpc>
              </a:pPr>
              <a:r>
                <a:rPr lang="en-US" sz="3734">
                  <a:solidFill>
                    <a:srgbClr val="000000"/>
                  </a:solidFill>
                  <a:latin typeface="Telegraf Bold"/>
                </a:rPr>
                <a:t>ATTACKER</a:t>
              </a:r>
            </a:p>
          </p:txBody>
        </p:sp>
        <p:sp>
          <p:nvSpPr>
            <p:cNvPr id="18" name="TextBox 18"/>
            <p:cNvSpPr txBox="1"/>
            <p:nvPr/>
          </p:nvSpPr>
          <p:spPr>
            <a:xfrm>
              <a:off x="1494498" y="739817"/>
              <a:ext cx="4445510" cy="452563"/>
            </a:xfrm>
            <a:prstGeom prst="rect">
              <a:avLst/>
            </a:prstGeom>
          </p:spPr>
          <p:txBody>
            <a:bodyPr lIns="0" tIns="0" rIns="0" bIns="0" rtlCol="0" anchor="t">
              <a:spAutoFit/>
            </a:bodyPr>
            <a:lstStyle/>
            <a:p>
              <a:pPr>
                <a:lnSpc>
                  <a:spcPts val="2560"/>
                </a:lnSpc>
              </a:pPr>
              <a:r>
                <a:rPr lang="en-US" sz="2134">
                  <a:solidFill>
                    <a:srgbClr val="000000"/>
                  </a:solidFill>
                  <a:latin typeface="Telegraf"/>
                </a:rPr>
                <a:t>2024</a:t>
              </a: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
        <p:cNvGrpSpPr/>
        <p:nvPr/>
      </p:nvGrpSpPr>
      <p:grpSpPr>
        <a:xfrm>
          <a:off x="0" y="0"/>
          <a:ext cx="0" cy="0"/>
          <a:chOff x="0" y="0"/>
          <a:chExt cx="0" cy="0"/>
        </a:xfrm>
      </p:grpSpPr>
      <p:grpSp>
        <p:nvGrpSpPr>
          <p:cNvPr id="2" name="Group 2"/>
          <p:cNvGrpSpPr/>
          <p:nvPr/>
        </p:nvGrpSpPr>
        <p:grpSpPr>
          <a:xfrm>
            <a:off x="-725302" y="3212509"/>
            <a:ext cx="9095099" cy="3861982"/>
            <a:chOff x="0" y="0"/>
            <a:chExt cx="2395417" cy="1017147"/>
          </a:xfrm>
        </p:grpSpPr>
        <p:sp>
          <p:nvSpPr>
            <p:cNvPr id="3" name="Freeform 3"/>
            <p:cNvSpPr/>
            <p:nvPr/>
          </p:nvSpPr>
          <p:spPr>
            <a:xfrm>
              <a:off x="0" y="0"/>
              <a:ext cx="2395417" cy="1017147"/>
            </a:xfrm>
            <a:custGeom>
              <a:avLst/>
              <a:gdLst/>
              <a:ahLst/>
              <a:cxnLst/>
              <a:rect l="l" t="t" r="r" b="b"/>
              <a:pathLst>
                <a:path w="2395417" h="1017147">
                  <a:moveTo>
                    <a:pt x="0" y="0"/>
                  </a:moveTo>
                  <a:lnTo>
                    <a:pt x="2395417" y="0"/>
                  </a:lnTo>
                  <a:lnTo>
                    <a:pt x="2395417" y="1017147"/>
                  </a:lnTo>
                  <a:lnTo>
                    <a:pt x="0" y="1017147"/>
                  </a:lnTo>
                  <a:close/>
                </a:path>
              </a:pathLst>
            </a:custGeom>
            <a:solidFill>
              <a:srgbClr val="BBBBBB"/>
            </a:solidFill>
          </p:spPr>
          <p:txBody>
            <a:bodyPr/>
            <a:lstStyle/>
            <a:p>
              <a:endParaRPr lang="en-US"/>
            </a:p>
          </p:txBody>
        </p:sp>
        <p:sp>
          <p:nvSpPr>
            <p:cNvPr id="4" name="TextBox 4"/>
            <p:cNvSpPr txBox="1"/>
            <p:nvPr/>
          </p:nvSpPr>
          <p:spPr>
            <a:xfrm>
              <a:off x="0" y="-38100"/>
              <a:ext cx="2395417" cy="105524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07925" y="3705920"/>
            <a:ext cx="7861872" cy="2295305"/>
          </a:xfrm>
          <a:prstGeom prst="rect">
            <a:avLst/>
          </a:prstGeom>
        </p:spPr>
        <p:txBody>
          <a:bodyPr lIns="0" tIns="0" rIns="0" bIns="0" rtlCol="0" anchor="t">
            <a:spAutoFit/>
          </a:bodyPr>
          <a:lstStyle/>
          <a:p>
            <a:pPr marL="0" lvl="0" indent="0" algn="l">
              <a:lnSpc>
                <a:spcPts val="9000"/>
              </a:lnSpc>
              <a:spcBef>
                <a:spcPct val="0"/>
              </a:spcBef>
            </a:pPr>
            <a:r>
              <a:rPr lang="en-US" sz="7500">
                <a:solidFill>
                  <a:srgbClr val="FFFFFF"/>
                </a:solidFill>
                <a:latin typeface="Montserrat Bold"/>
              </a:rPr>
              <a:t>Hướng phát triển</a:t>
            </a:r>
          </a:p>
        </p:txBody>
      </p:sp>
      <p:sp>
        <p:nvSpPr>
          <p:cNvPr id="6" name="TextBox 6"/>
          <p:cNvSpPr txBox="1"/>
          <p:nvPr/>
        </p:nvSpPr>
        <p:spPr>
          <a:xfrm>
            <a:off x="8692368" y="2316665"/>
            <a:ext cx="8566932" cy="6699070"/>
          </a:xfrm>
          <a:prstGeom prst="rect">
            <a:avLst/>
          </a:prstGeom>
        </p:spPr>
        <p:txBody>
          <a:bodyPr lIns="0" tIns="0" rIns="0" bIns="0" rtlCol="0" anchor="t">
            <a:spAutoFit/>
          </a:bodyPr>
          <a:lstStyle/>
          <a:p>
            <a:pPr marL="561344" lvl="1" indent="-280672">
              <a:lnSpc>
                <a:spcPts val="3536"/>
              </a:lnSpc>
              <a:buFont typeface="Arial"/>
              <a:buChar char="•"/>
            </a:pPr>
            <a:r>
              <a:rPr lang="en-US" sz="2600" spc="135" dirty="0">
                <a:solidFill>
                  <a:srgbClr val="FFFFFF"/>
                </a:solidFill>
                <a:latin typeface="Montserrat"/>
              </a:rPr>
              <a:t> </a:t>
            </a:r>
            <a:r>
              <a:rPr lang="en-US" sz="2600" spc="135" dirty="0" err="1">
                <a:solidFill>
                  <a:srgbClr val="FFFFFF"/>
                </a:solidFill>
                <a:latin typeface="Montserrat"/>
              </a:rPr>
              <a:t>Thuật</a:t>
            </a:r>
            <a:r>
              <a:rPr lang="en-US" sz="2600" spc="135" dirty="0">
                <a:solidFill>
                  <a:srgbClr val="FFFFFF"/>
                </a:solidFill>
                <a:latin typeface="Montserrat"/>
              </a:rPr>
              <a:t> </a:t>
            </a:r>
            <a:r>
              <a:rPr lang="en-US" sz="2600" spc="135" dirty="0" err="1">
                <a:solidFill>
                  <a:srgbClr val="FFFFFF"/>
                </a:solidFill>
                <a:latin typeface="Montserrat"/>
              </a:rPr>
              <a:t>toán</a:t>
            </a:r>
            <a:r>
              <a:rPr lang="en-US" sz="2600" spc="135" dirty="0">
                <a:solidFill>
                  <a:srgbClr val="FFFFFF"/>
                </a:solidFill>
                <a:latin typeface="Montserrat"/>
              </a:rPr>
              <a:t> </a:t>
            </a:r>
            <a:r>
              <a:rPr lang="en-US" sz="2600" spc="135" dirty="0" err="1">
                <a:solidFill>
                  <a:srgbClr val="FFFFFF"/>
                </a:solidFill>
                <a:latin typeface="Montserrat"/>
              </a:rPr>
              <a:t>dành</a:t>
            </a:r>
            <a:r>
              <a:rPr lang="en-US" sz="2600" spc="135" dirty="0">
                <a:solidFill>
                  <a:srgbClr val="FFFFFF"/>
                </a:solidFill>
                <a:latin typeface="Montserrat"/>
              </a:rPr>
              <a:t> </a:t>
            </a:r>
            <a:r>
              <a:rPr lang="en-US" sz="2600" spc="135" dirty="0" err="1">
                <a:solidFill>
                  <a:srgbClr val="FFFFFF"/>
                </a:solidFill>
                <a:latin typeface="Montserrat"/>
              </a:rPr>
              <a:t>cho</a:t>
            </a:r>
            <a:r>
              <a:rPr lang="en-US" sz="2600" spc="135" dirty="0">
                <a:solidFill>
                  <a:srgbClr val="FFFFFF"/>
                </a:solidFill>
                <a:latin typeface="Montserrat"/>
              </a:rPr>
              <a:t> </a:t>
            </a:r>
            <a:r>
              <a:rPr lang="en-US" sz="2600" spc="135" dirty="0" err="1">
                <a:solidFill>
                  <a:srgbClr val="FFFFFF"/>
                </a:solidFill>
                <a:latin typeface="Montserrat"/>
              </a:rPr>
              <a:t>các</a:t>
            </a:r>
            <a:r>
              <a:rPr lang="en-US" sz="2600" spc="135" dirty="0">
                <a:solidFill>
                  <a:srgbClr val="FFFFFF"/>
                </a:solidFill>
                <a:latin typeface="Montserrat"/>
              </a:rPr>
              <a:t> </a:t>
            </a:r>
            <a:r>
              <a:rPr lang="en-US" sz="2600" spc="135" dirty="0" err="1">
                <a:solidFill>
                  <a:srgbClr val="FFFFFF"/>
                </a:solidFill>
                <a:latin typeface="Montserrat"/>
              </a:rPr>
              <a:t>chiến</a:t>
            </a:r>
            <a:r>
              <a:rPr lang="en-US" sz="2600" spc="135" dirty="0">
                <a:solidFill>
                  <a:srgbClr val="FFFFFF"/>
                </a:solidFill>
                <a:latin typeface="Montserrat"/>
              </a:rPr>
              <a:t> </a:t>
            </a:r>
            <a:r>
              <a:rPr lang="en-US" sz="2600" spc="135" dirty="0" err="1">
                <a:solidFill>
                  <a:srgbClr val="FFFFFF"/>
                </a:solidFill>
                <a:latin typeface="Montserrat"/>
              </a:rPr>
              <a:t>lược</a:t>
            </a:r>
            <a:r>
              <a:rPr lang="en-US" sz="2600" spc="135" dirty="0">
                <a:solidFill>
                  <a:srgbClr val="FFFFFF"/>
                </a:solidFill>
                <a:latin typeface="Montserrat"/>
              </a:rPr>
              <a:t> </a:t>
            </a:r>
            <a:r>
              <a:rPr lang="en-US" sz="2600" spc="135" dirty="0" err="1">
                <a:solidFill>
                  <a:srgbClr val="FFFFFF"/>
                </a:solidFill>
                <a:latin typeface="Montserrat"/>
              </a:rPr>
              <a:t>trung</a:t>
            </a:r>
            <a:r>
              <a:rPr lang="en-US" sz="2600" spc="135" dirty="0">
                <a:solidFill>
                  <a:srgbClr val="FFFFFF"/>
                </a:solidFill>
                <a:latin typeface="Montserrat"/>
              </a:rPr>
              <a:t> </a:t>
            </a:r>
            <a:r>
              <a:rPr lang="en-US" sz="2600" spc="135" dirty="0" err="1">
                <a:solidFill>
                  <a:srgbClr val="FFFFFF"/>
                </a:solidFill>
                <a:latin typeface="Montserrat"/>
              </a:rPr>
              <a:t>và</a:t>
            </a:r>
            <a:r>
              <a:rPr lang="en-US" sz="2600" spc="135" dirty="0">
                <a:solidFill>
                  <a:srgbClr val="FFFFFF"/>
                </a:solidFill>
                <a:latin typeface="Montserrat"/>
              </a:rPr>
              <a:t> </a:t>
            </a:r>
            <a:r>
              <a:rPr lang="en-US" sz="2600" spc="135" dirty="0" err="1">
                <a:solidFill>
                  <a:srgbClr val="FFFFFF"/>
                </a:solidFill>
                <a:latin typeface="Montserrat"/>
              </a:rPr>
              <a:t>dài</a:t>
            </a:r>
            <a:r>
              <a:rPr lang="en-US" sz="2600" spc="135" dirty="0">
                <a:solidFill>
                  <a:srgbClr val="FFFFFF"/>
                </a:solidFill>
                <a:latin typeface="Montserrat"/>
              </a:rPr>
              <a:t> </a:t>
            </a:r>
            <a:r>
              <a:rPr lang="en-US" sz="2600" spc="135" dirty="0" err="1">
                <a:solidFill>
                  <a:srgbClr val="FFFFFF"/>
                </a:solidFill>
                <a:latin typeface="Montserrat"/>
              </a:rPr>
              <a:t>hạn</a:t>
            </a:r>
            <a:r>
              <a:rPr lang="en-US" sz="2600" spc="135" dirty="0">
                <a:solidFill>
                  <a:srgbClr val="FFFFFF"/>
                </a:solidFill>
                <a:latin typeface="Montserrat"/>
              </a:rPr>
              <a:t>, </a:t>
            </a:r>
            <a:r>
              <a:rPr lang="en-US" sz="2600" spc="135" dirty="0" err="1">
                <a:solidFill>
                  <a:srgbClr val="FFFFFF"/>
                </a:solidFill>
                <a:latin typeface="Montserrat"/>
              </a:rPr>
              <a:t>tín</a:t>
            </a:r>
            <a:r>
              <a:rPr lang="en-US" sz="2600" spc="135" dirty="0">
                <a:solidFill>
                  <a:srgbClr val="FFFFFF"/>
                </a:solidFill>
                <a:latin typeface="Montserrat"/>
              </a:rPr>
              <a:t> </a:t>
            </a:r>
            <a:r>
              <a:rPr lang="en-US" sz="2600" spc="135" dirty="0" err="1">
                <a:solidFill>
                  <a:srgbClr val="FFFFFF"/>
                </a:solidFill>
                <a:latin typeface="Montserrat"/>
              </a:rPr>
              <a:t>hiệu</a:t>
            </a:r>
            <a:r>
              <a:rPr lang="en-US" sz="2600" spc="135" dirty="0">
                <a:solidFill>
                  <a:srgbClr val="FFFFFF"/>
                </a:solidFill>
                <a:latin typeface="Montserrat"/>
              </a:rPr>
              <a:t> </a:t>
            </a:r>
            <a:r>
              <a:rPr lang="en-US" sz="2600" spc="135" dirty="0" err="1">
                <a:solidFill>
                  <a:srgbClr val="FFFFFF"/>
                </a:solidFill>
                <a:latin typeface="Montserrat"/>
              </a:rPr>
              <a:t>giao</a:t>
            </a:r>
            <a:r>
              <a:rPr lang="en-US" sz="2600" spc="135" dirty="0">
                <a:solidFill>
                  <a:srgbClr val="FFFFFF"/>
                </a:solidFill>
                <a:latin typeface="Montserrat"/>
              </a:rPr>
              <a:t> </a:t>
            </a:r>
            <a:r>
              <a:rPr lang="en-US" sz="2600" spc="135" dirty="0" err="1">
                <a:solidFill>
                  <a:srgbClr val="FFFFFF"/>
                </a:solidFill>
                <a:latin typeface="Montserrat"/>
              </a:rPr>
              <a:t>dịch</a:t>
            </a:r>
            <a:r>
              <a:rPr lang="en-US" sz="2600" spc="135" dirty="0">
                <a:solidFill>
                  <a:srgbClr val="FFFFFF"/>
                </a:solidFill>
                <a:latin typeface="Montserrat"/>
              </a:rPr>
              <a:t> </a:t>
            </a:r>
            <a:r>
              <a:rPr lang="en-US" sz="2600" spc="135" dirty="0" err="1">
                <a:solidFill>
                  <a:srgbClr val="FFFFFF"/>
                </a:solidFill>
                <a:latin typeface="Montserrat"/>
              </a:rPr>
              <a:t>phải</a:t>
            </a:r>
            <a:r>
              <a:rPr lang="en-US" sz="2600" spc="135" dirty="0">
                <a:solidFill>
                  <a:srgbClr val="FFFFFF"/>
                </a:solidFill>
                <a:latin typeface="Montserrat"/>
              </a:rPr>
              <a:t> </a:t>
            </a:r>
            <a:r>
              <a:rPr lang="en-US" sz="2600" spc="135" dirty="0" err="1">
                <a:solidFill>
                  <a:srgbClr val="FFFFFF"/>
                </a:solidFill>
                <a:latin typeface="Montserrat"/>
              </a:rPr>
              <a:t>rõ</a:t>
            </a:r>
            <a:r>
              <a:rPr lang="en-US" sz="2600" spc="135" dirty="0">
                <a:solidFill>
                  <a:srgbClr val="FFFFFF"/>
                </a:solidFill>
                <a:latin typeface="Montserrat"/>
              </a:rPr>
              <a:t> </a:t>
            </a:r>
            <a:r>
              <a:rPr lang="en-US" sz="2600" spc="135" dirty="0" err="1">
                <a:solidFill>
                  <a:srgbClr val="FFFFFF"/>
                </a:solidFill>
                <a:latin typeface="Montserrat"/>
              </a:rPr>
              <a:t>ràng</a:t>
            </a:r>
            <a:r>
              <a:rPr lang="en-US" sz="2600" spc="135" dirty="0">
                <a:solidFill>
                  <a:srgbClr val="FFFFFF"/>
                </a:solidFill>
                <a:latin typeface="Montserrat"/>
              </a:rPr>
              <a:t> </a:t>
            </a:r>
            <a:r>
              <a:rPr lang="en-US" sz="2600" spc="135" dirty="0" err="1">
                <a:solidFill>
                  <a:srgbClr val="FFFFFF"/>
                </a:solidFill>
                <a:latin typeface="Montserrat"/>
              </a:rPr>
              <a:t>chắc</a:t>
            </a:r>
            <a:r>
              <a:rPr lang="en-US" sz="2600" spc="135" dirty="0">
                <a:solidFill>
                  <a:srgbClr val="FFFFFF"/>
                </a:solidFill>
                <a:latin typeface="Montserrat"/>
              </a:rPr>
              <a:t> </a:t>
            </a:r>
            <a:r>
              <a:rPr lang="en-US" sz="2600" spc="135" dirty="0" err="1">
                <a:solidFill>
                  <a:srgbClr val="FFFFFF"/>
                </a:solidFill>
                <a:latin typeface="Montserrat"/>
              </a:rPr>
              <a:t>chắn</a:t>
            </a:r>
            <a:r>
              <a:rPr lang="en-US" sz="2600" spc="135" dirty="0">
                <a:solidFill>
                  <a:srgbClr val="FFFFFF"/>
                </a:solidFill>
                <a:latin typeface="Montserrat"/>
              </a:rPr>
              <a:t> </a:t>
            </a:r>
            <a:r>
              <a:rPr lang="en-US" sz="2600" spc="135" dirty="0" err="1">
                <a:solidFill>
                  <a:srgbClr val="FFFFFF"/>
                </a:solidFill>
                <a:latin typeface="Montserrat"/>
              </a:rPr>
              <a:t>nên</a:t>
            </a:r>
            <a:r>
              <a:rPr lang="en-US" sz="2600" spc="135" dirty="0">
                <a:solidFill>
                  <a:srgbClr val="FFFFFF"/>
                </a:solidFill>
                <a:latin typeface="Montserrat"/>
              </a:rPr>
              <a:t> </a:t>
            </a:r>
            <a:r>
              <a:rPr lang="en-US" sz="2600" spc="135" dirty="0" err="1">
                <a:solidFill>
                  <a:srgbClr val="FFFFFF"/>
                </a:solidFill>
                <a:latin typeface="Montserrat"/>
              </a:rPr>
              <a:t>là</a:t>
            </a:r>
            <a:r>
              <a:rPr lang="en-US" sz="2600" spc="135" dirty="0">
                <a:solidFill>
                  <a:srgbClr val="FFFFFF"/>
                </a:solidFill>
                <a:latin typeface="Montserrat"/>
              </a:rPr>
              <a:t> </a:t>
            </a:r>
            <a:r>
              <a:rPr lang="en-US" sz="2600" spc="135" dirty="0" err="1">
                <a:solidFill>
                  <a:srgbClr val="FFFFFF"/>
                </a:solidFill>
                <a:latin typeface="Montserrat"/>
              </a:rPr>
              <a:t>trong</a:t>
            </a:r>
            <a:r>
              <a:rPr lang="en-US" sz="2600" spc="135" dirty="0">
                <a:solidFill>
                  <a:srgbClr val="FFFFFF"/>
                </a:solidFill>
                <a:latin typeface="Montserrat"/>
              </a:rPr>
              <a:t> </a:t>
            </a:r>
            <a:r>
              <a:rPr lang="en-US" sz="2600" spc="135" dirty="0" err="1">
                <a:solidFill>
                  <a:srgbClr val="FFFFFF"/>
                </a:solidFill>
                <a:latin typeface="Montserrat"/>
              </a:rPr>
              <a:t>toàn</a:t>
            </a:r>
            <a:r>
              <a:rPr lang="en-US" sz="2600" spc="135" dirty="0">
                <a:solidFill>
                  <a:srgbClr val="FFFFFF"/>
                </a:solidFill>
                <a:latin typeface="Montserrat"/>
              </a:rPr>
              <a:t> </a:t>
            </a:r>
            <a:r>
              <a:rPr lang="en-US" sz="2600" spc="135" dirty="0" err="1">
                <a:solidFill>
                  <a:srgbClr val="FFFFFF"/>
                </a:solidFill>
                <a:latin typeface="Montserrat"/>
              </a:rPr>
              <a:t>bộ</a:t>
            </a:r>
            <a:r>
              <a:rPr lang="en-US" sz="2600" spc="135" dirty="0">
                <a:solidFill>
                  <a:srgbClr val="FFFFFF"/>
                </a:solidFill>
                <a:latin typeface="Montserrat"/>
              </a:rPr>
              <a:t> </a:t>
            </a:r>
            <a:r>
              <a:rPr lang="en-US" sz="2600" spc="135" dirty="0" err="1">
                <a:solidFill>
                  <a:srgbClr val="FFFFFF"/>
                </a:solidFill>
                <a:latin typeface="Montserrat"/>
              </a:rPr>
              <a:t>giao</a:t>
            </a:r>
            <a:r>
              <a:rPr lang="en-US" sz="2600" spc="135" dirty="0">
                <a:solidFill>
                  <a:srgbClr val="FFFFFF"/>
                </a:solidFill>
                <a:latin typeface="Montserrat"/>
              </a:rPr>
              <a:t> </a:t>
            </a:r>
            <a:r>
              <a:rPr lang="en-US" sz="2600" spc="135" dirty="0" err="1">
                <a:solidFill>
                  <a:srgbClr val="FFFFFF"/>
                </a:solidFill>
                <a:latin typeface="Montserrat"/>
              </a:rPr>
              <a:t>dịch</a:t>
            </a:r>
            <a:r>
              <a:rPr lang="en-US" sz="2600" spc="135" dirty="0">
                <a:solidFill>
                  <a:srgbClr val="FFFFFF"/>
                </a:solidFill>
                <a:latin typeface="Montserrat"/>
              </a:rPr>
              <a:t> </a:t>
            </a:r>
            <a:r>
              <a:rPr lang="en-US" sz="2600" spc="135" dirty="0" err="1">
                <a:solidFill>
                  <a:srgbClr val="FFFFFF"/>
                </a:solidFill>
                <a:latin typeface="Montserrat"/>
              </a:rPr>
              <a:t>ở</a:t>
            </a:r>
            <a:r>
              <a:rPr lang="en-US" sz="2600" spc="135" dirty="0">
                <a:solidFill>
                  <a:srgbClr val="FFFFFF"/>
                </a:solidFill>
                <a:latin typeface="Montserrat"/>
              </a:rPr>
              <a:t> </a:t>
            </a:r>
            <a:r>
              <a:rPr lang="en-US" sz="2600" spc="135" dirty="0" err="1">
                <a:solidFill>
                  <a:srgbClr val="FFFFFF"/>
                </a:solidFill>
                <a:latin typeface="Montserrat"/>
              </a:rPr>
              <a:t>các</a:t>
            </a:r>
            <a:r>
              <a:rPr lang="en-US" sz="2600" spc="135" dirty="0">
                <a:solidFill>
                  <a:srgbClr val="FFFFFF"/>
                </a:solidFill>
                <a:latin typeface="Montserrat"/>
              </a:rPr>
              <a:t> </a:t>
            </a:r>
            <a:r>
              <a:rPr lang="en-US" sz="2600" spc="135" dirty="0" err="1">
                <a:solidFill>
                  <a:srgbClr val="FFFFFF"/>
                </a:solidFill>
                <a:latin typeface="Montserrat"/>
              </a:rPr>
              <a:t>lần</a:t>
            </a:r>
            <a:r>
              <a:rPr lang="en-US" sz="2600" spc="135" dirty="0">
                <a:solidFill>
                  <a:srgbClr val="FFFFFF"/>
                </a:solidFill>
                <a:latin typeface="Montserrat"/>
              </a:rPr>
              <a:t> </a:t>
            </a:r>
            <a:r>
              <a:rPr lang="en-US" sz="2600" spc="135" dirty="0" err="1">
                <a:solidFill>
                  <a:srgbClr val="FFFFFF"/>
                </a:solidFill>
                <a:latin typeface="Montserrat"/>
              </a:rPr>
              <a:t>giao</a:t>
            </a:r>
            <a:r>
              <a:rPr lang="en-US" sz="2600" spc="135" dirty="0">
                <a:solidFill>
                  <a:srgbClr val="FFFFFF"/>
                </a:solidFill>
                <a:latin typeface="Montserrat"/>
              </a:rPr>
              <a:t> </a:t>
            </a:r>
            <a:r>
              <a:rPr lang="en-US" sz="2600" spc="135" dirty="0" err="1">
                <a:solidFill>
                  <a:srgbClr val="FFFFFF"/>
                </a:solidFill>
                <a:latin typeface="Montserrat"/>
              </a:rPr>
              <a:t>dịch</a:t>
            </a:r>
            <a:r>
              <a:rPr lang="en-US" sz="2600" spc="135" dirty="0">
                <a:solidFill>
                  <a:srgbClr val="FFFFFF"/>
                </a:solidFill>
                <a:latin typeface="Montserrat"/>
              </a:rPr>
              <a:t> </a:t>
            </a:r>
            <a:r>
              <a:rPr lang="en-US" sz="2600" spc="135" dirty="0" err="1">
                <a:solidFill>
                  <a:srgbClr val="FFFFFF"/>
                </a:solidFill>
                <a:latin typeface="Montserrat"/>
              </a:rPr>
              <a:t>lời</a:t>
            </a:r>
            <a:r>
              <a:rPr lang="en-US" sz="2600" spc="135" dirty="0">
                <a:solidFill>
                  <a:srgbClr val="FFFFFF"/>
                </a:solidFill>
                <a:latin typeface="Montserrat"/>
              </a:rPr>
              <a:t> </a:t>
            </a:r>
            <a:r>
              <a:rPr lang="en-US" sz="2600" spc="135" dirty="0" err="1">
                <a:solidFill>
                  <a:srgbClr val="FFFFFF"/>
                </a:solidFill>
                <a:latin typeface="Montserrat"/>
              </a:rPr>
              <a:t>thì</a:t>
            </a:r>
            <a:r>
              <a:rPr lang="en-US" sz="2600" spc="135" dirty="0">
                <a:solidFill>
                  <a:srgbClr val="FFFFFF"/>
                </a:solidFill>
                <a:latin typeface="Montserrat"/>
              </a:rPr>
              <a:t> </a:t>
            </a:r>
            <a:r>
              <a:rPr lang="en-US" sz="2600" spc="135" dirty="0" err="1">
                <a:solidFill>
                  <a:srgbClr val="FFFFFF"/>
                </a:solidFill>
                <a:latin typeface="Montserrat"/>
              </a:rPr>
              <a:t>luôn</a:t>
            </a:r>
            <a:r>
              <a:rPr lang="en-US" sz="2600" spc="135" dirty="0">
                <a:solidFill>
                  <a:srgbClr val="FFFFFF"/>
                </a:solidFill>
                <a:latin typeface="Montserrat"/>
              </a:rPr>
              <a:t> </a:t>
            </a:r>
            <a:r>
              <a:rPr lang="en-US" sz="2600" spc="135" dirty="0" err="1">
                <a:solidFill>
                  <a:srgbClr val="FFFFFF"/>
                </a:solidFill>
                <a:latin typeface="Montserrat"/>
              </a:rPr>
              <a:t>giữ</a:t>
            </a:r>
            <a:r>
              <a:rPr lang="en-US" sz="2600" spc="135" dirty="0">
                <a:solidFill>
                  <a:srgbClr val="FFFFFF"/>
                </a:solidFill>
                <a:latin typeface="Montserrat"/>
              </a:rPr>
              <a:t> </a:t>
            </a:r>
            <a:r>
              <a:rPr lang="en-US" sz="2600" spc="135" dirty="0" err="1">
                <a:solidFill>
                  <a:srgbClr val="FFFFFF"/>
                </a:solidFill>
                <a:latin typeface="Montserrat"/>
              </a:rPr>
              <a:t>ở</a:t>
            </a:r>
            <a:r>
              <a:rPr lang="en-US" sz="2600" spc="135" dirty="0">
                <a:solidFill>
                  <a:srgbClr val="FFFFFF"/>
                </a:solidFill>
                <a:latin typeface="Montserrat"/>
              </a:rPr>
              <a:t> </a:t>
            </a:r>
            <a:r>
              <a:rPr lang="en-US" sz="2600" spc="135" dirty="0" err="1">
                <a:solidFill>
                  <a:srgbClr val="FFFFFF"/>
                </a:solidFill>
                <a:latin typeface="Montserrat"/>
              </a:rPr>
              <a:t>thời</a:t>
            </a:r>
            <a:r>
              <a:rPr lang="en-US" sz="2600" spc="135" dirty="0">
                <a:solidFill>
                  <a:srgbClr val="FFFFFF"/>
                </a:solidFill>
                <a:latin typeface="Montserrat"/>
              </a:rPr>
              <a:t> </a:t>
            </a:r>
            <a:r>
              <a:rPr lang="en-US" sz="2600" spc="135" dirty="0" err="1">
                <a:solidFill>
                  <a:srgbClr val="FFFFFF"/>
                </a:solidFill>
                <a:latin typeface="Montserrat"/>
              </a:rPr>
              <a:t>gian</a:t>
            </a:r>
            <a:r>
              <a:rPr lang="en-US" sz="2600" spc="135" dirty="0">
                <a:solidFill>
                  <a:srgbClr val="FFFFFF"/>
                </a:solidFill>
                <a:latin typeface="Montserrat"/>
              </a:rPr>
              <a:t> </a:t>
            </a:r>
            <a:r>
              <a:rPr lang="en-US" sz="2600" spc="135" dirty="0" err="1">
                <a:solidFill>
                  <a:srgbClr val="FFFFFF"/>
                </a:solidFill>
                <a:latin typeface="Montserrat"/>
              </a:rPr>
              <a:t>rất</a:t>
            </a:r>
            <a:r>
              <a:rPr lang="en-US" sz="2600" spc="135" dirty="0">
                <a:solidFill>
                  <a:srgbClr val="FFFFFF"/>
                </a:solidFill>
                <a:latin typeface="Montserrat"/>
              </a:rPr>
              <a:t> </a:t>
            </a:r>
            <a:r>
              <a:rPr lang="en-US" sz="2600" spc="135" dirty="0" err="1">
                <a:solidFill>
                  <a:srgbClr val="FFFFFF"/>
                </a:solidFill>
                <a:latin typeface="Montserrat"/>
              </a:rPr>
              <a:t>lâu</a:t>
            </a:r>
            <a:r>
              <a:rPr lang="en-US" sz="2600" spc="135" dirty="0">
                <a:solidFill>
                  <a:srgbClr val="FFFFFF"/>
                </a:solidFill>
                <a:latin typeface="Montserrat"/>
              </a:rPr>
              <a:t> </a:t>
            </a:r>
            <a:r>
              <a:rPr lang="en-US" sz="2600" spc="135" dirty="0" err="1">
                <a:solidFill>
                  <a:srgbClr val="FFFFFF"/>
                </a:solidFill>
                <a:latin typeface="Montserrat"/>
              </a:rPr>
              <a:t>và</a:t>
            </a:r>
            <a:r>
              <a:rPr lang="en-US" sz="2600" spc="135" dirty="0">
                <a:solidFill>
                  <a:srgbClr val="FFFFFF"/>
                </a:solidFill>
                <a:latin typeface="Montserrat"/>
              </a:rPr>
              <a:t> </a:t>
            </a:r>
            <a:r>
              <a:rPr lang="en-US" sz="2600" spc="135" dirty="0" err="1">
                <a:solidFill>
                  <a:srgbClr val="FFFFFF"/>
                </a:solidFill>
                <a:latin typeface="Montserrat"/>
              </a:rPr>
              <a:t>mang</a:t>
            </a:r>
            <a:r>
              <a:rPr lang="en-US" sz="2600" spc="135" dirty="0">
                <a:solidFill>
                  <a:srgbClr val="FFFFFF"/>
                </a:solidFill>
                <a:latin typeface="Montserrat"/>
              </a:rPr>
              <a:t> </a:t>
            </a:r>
            <a:r>
              <a:rPr lang="en-US" sz="2600" spc="135" dirty="0" err="1">
                <a:solidFill>
                  <a:srgbClr val="FFFFFF"/>
                </a:solidFill>
                <a:latin typeface="Montserrat"/>
              </a:rPr>
              <a:t>lại</a:t>
            </a:r>
            <a:r>
              <a:rPr lang="en-US" sz="2600" spc="135" dirty="0">
                <a:solidFill>
                  <a:srgbClr val="FFFFFF"/>
                </a:solidFill>
                <a:latin typeface="Montserrat"/>
              </a:rPr>
              <a:t> </a:t>
            </a:r>
            <a:r>
              <a:rPr lang="en-US" sz="2600" spc="135" dirty="0" err="1">
                <a:solidFill>
                  <a:srgbClr val="FFFFFF"/>
                </a:solidFill>
                <a:latin typeface="Montserrat"/>
              </a:rPr>
              <a:t>lợi</a:t>
            </a:r>
            <a:r>
              <a:rPr lang="en-US" sz="2600" spc="135" dirty="0">
                <a:solidFill>
                  <a:srgbClr val="FFFFFF"/>
                </a:solidFill>
                <a:latin typeface="Montserrat"/>
              </a:rPr>
              <a:t> </a:t>
            </a:r>
            <a:r>
              <a:rPr lang="en-US" sz="2600" spc="135" dirty="0" err="1">
                <a:solidFill>
                  <a:srgbClr val="FFFFFF"/>
                </a:solidFill>
                <a:latin typeface="Montserrat"/>
              </a:rPr>
              <a:t>nhuận</a:t>
            </a:r>
            <a:r>
              <a:rPr lang="en-US" sz="2600" spc="135" dirty="0">
                <a:solidFill>
                  <a:srgbClr val="FFFFFF"/>
                </a:solidFill>
                <a:latin typeface="Montserrat"/>
              </a:rPr>
              <a:t> </a:t>
            </a:r>
            <a:r>
              <a:rPr lang="en-US" sz="2600" spc="135" dirty="0" err="1">
                <a:solidFill>
                  <a:srgbClr val="FFFFFF"/>
                </a:solidFill>
                <a:latin typeface="Montserrat"/>
              </a:rPr>
              <a:t>khá</a:t>
            </a:r>
            <a:r>
              <a:rPr lang="en-US" sz="2600" spc="135" dirty="0">
                <a:solidFill>
                  <a:srgbClr val="FFFFFF"/>
                </a:solidFill>
                <a:latin typeface="Montserrat"/>
              </a:rPr>
              <a:t> </a:t>
            </a:r>
            <a:r>
              <a:rPr lang="en-US" sz="2600" spc="135" dirty="0" err="1">
                <a:solidFill>
                  <a:srgbClr val="FFFFFF"/>
                </a:solidFill>
                <a:latin typeface="Montserrat"/>
              </a:rPr>
              <a:t>là</a:t>
            </a:r>
            <a:r>
              <a:rPr lang="en-US" sz="2600" spc="135" dirty="0">
                <a:solidFill>
                  <a:srgbClr val="FFFFFF"/>
                </a:solidFill>
                <a:latin typeface="Montserrat"/>
              </a:rPr>
              <a:t> </a:t>
            </a:r>
            <a:r>
              <a:rPr lang="en-US" sz="2600" spc="135" dirty="0" err="1">
                <a:solidFill>
                  <a:srgbClr val="FFFFFF"/>
                </a:solidFill>
                <a:latin typeface="Montserrat"/>
              </a:rPr>
              <a:t>ấn</a:t>
            </a:r>
            <a:r>
              <a:rPr lang="en-US" sz="2600" spc="135" dirty="0">
                <a:solidFill>
                  <a:srgbClr val="FFFFFF"/>
                </a:solidFill>
                <a:latin typeface="Montserrat"/>
              </a:rPr>
              <a:t> </a:t>
            </a:r>
            <a:r>
              <a:rPr lang="en-US" sz="2600" spc="135" dirty="0" err="1">
                <a:solidFill>
                  <a:srgbClr val="FFFFFF"/>
                </a:solidFill>
                <a:latin typeface="Montserrat"/>
              </a:rPr>
              <a:t>tượng</a:t>
            </a:r>
            <a:r>
              <a:rPr lang="en-US" sz="2600" spc="135" dirty="0">
                <a:solidFill>
                  <a:srgbClr val="FFFFFF"/>
                </a:solidFill>
                <a:latin typeface="Montserrat"/>
              </a:rPr>
              <a:t>.</a:t>
            </a:r>
          </a:p>
          <a:p>
            <a:pPr marL="561344" lvl="1" indent="-280672">
              <a:lnSpc>
                <a:spcPts val="3536"/>
              </a:lnSpc>
              <a:buFont typeface="Arial"/>
              <a:buChar char="•"/>
            </a:pPr>
            <a:r>
              <a:rPr lang="en-US" sz="2600" spc="135" dirty="0" err="1">
                <a:solidFill>
                  <a:srgbClr val="FFFFFF"/>
                </a:solidFill>
                <a:latin typeface="Montserrat"/>
              </a:rPr>
              <a:t>Trong</a:t>
            </a:r>
            <a:r>
              <a:rPr lang="en-US" sz="2600" spc="135" dirty="0">
                <a:solidFill>
                  <a:srgbClr val="FFFFFF"/>
                </a:solidFill>
                <a:latin typeface="Montserrat"/>
              </a:rPr>
              <a:t> </a:t>
            </a:r>
            <a:r>
              <a:rPr lang="en-US" sz="2600" spc="135" dirty="0" err="1">
                <a:solidFill>
                  <a:srgbClr val="FFFFFF"/>
                </a:solidFill>
                <a:latin typeface="Montserrat"/>
              </a:rPr>
              <a:t>tương</a:t>
            </a:r>
            <a:r>
              <a:rPr lang="en-US" sz="2600" spc="135" dirty="0">
                <a:solidFill>
                  <a:srgbClr val="FFFFFF"/>
                </a:solidFill>
                <a:latin typeface="Montserrat"/>
              </a:rPr>
              <a:t> </a:t>
            </a:r>
            <a:r>
              <a:rPr lang="en-US" sz="2600" spc="135" dirty="0" err="1">
                <a:solidFill>
                  <a:srgbClr val="FFFFFF"/>
                </a:solidFill>
                <a:latin typeface="Montserrat"/>
              </a:rPr>
              <a:t>lai</a:t>
            </a:r>
            <a:r>
              <a:rPr lang="en-US" sz="2600" spc="135" dirty="0">
                <a:solidFill>
                  <a:srgbClr val="FFFFFF"/>
                </a:solidFill>
                <a:latin typeface="Montserrat"/>
              </a:rPr>
              <a:t>, </a:t>
            </a:r>
            <a:r>
              <a:rPr lang="en-US" sz="2600" spc="135" dirty="0" err="1">
                <a:solidFill>
                  <a:srgbClr val="FFFFFF"/>
                </a:solidFill>
                <a:latin typeface="Montserrat"/>
              </a:rPr>
              <a:t>thuật</a:t>
            </a:r>
            <a:r>
              <a:rPr lang="en-US" sz="2600" spc="135" dirty="0">
                <a:solidFill>
                  <a:srgbClr val="FFFFFF"/>
                </a:solidFill>
                <a:latin typeface="Montserrat"/>
              </a:rPr>
              <a:t> </a:t>
            </a:r>
            <a:r>
              <a:rPr lang="en-US" sz="2600" spc="135" dirty="0" err="1">
                <a:solidFill>
                  <a:srgbClr val="FFFFFF"/>
                </a:solidFill>
                <a:latin typeface="Montserrat"/>
              </a:rPr>
              <a:t>toán</a:t>
            </a:r>
            <a:r>
              <a:rPr lang="en-US" sz="2600" spc="135" dirty="0">
                <a:solidFill>
                  <a:srgbClr val="FFFFFF"/>
                </a:solidFill>
                <a:latin typeface="Montserrat"/>
              </a:rPr>
              <a:t> </a:t>
            </a:r>
            <a:r>
              <a:rPr lang="en-US" sz="2600" spc="135" dirty="0" err="1">
                <a:solidFill>
                  <a:srgbClr val="FFFFFF"/>
                </a:solidFill>
                <a:latin typeface="Montserrat"/>
              </a:rPr>
              <a:t>sẽ</a:t>
            </a:r>
            <a:r>
              <a:rPr lang="en-US" sz="2600" spc="135" dirty="0">
                <a:solidFill>
                  <a:srgbClr val="FFFFFF"/>
                </a:solidFill>
                <a:latin typeface="Montserrat"/>
              </a:rPr>
              <a:t> </a:t>
            </a:r>
            <a:r>
              <a:rPr lang="en-US" sz="2600" spc="135" dirty="0" err="1">
                <a:solidFill>
                  <a:srgbClr val="FFFFFF"/>
                </a:solidFill>
                <a:latin typeface="Montserrat"/>
              </a:rPr>
              <a:t>áp</a:t>
            </a:r>
            <a:r>
              <a:rPr lang="en-US" sz="2600" spc="135" dirty="0">
                <a:solidFill>
                  <a:srgbClr val="FFFFFF"/>
                </a:solidFill>
                <a:latin typeface="Montserrat"/>
              </a:rPr>
              <a:t> </a:t>
            </a:r>
            <a:r>
              <a:rPr lang="en-US" sz="2600" spc="135" dirty="0" err="1">
                <a:solidFill>
                  <a:srgbClr val="FFFFFF"/>
                </a:solidFill>
                <a:latin typeface="Montserrat"/>
              </a:rPr>
              <a:t>dụng</a:t>
            </a:r>
            <a:r>
              <a:rPr lang="en-US" sz="2600" spc="135" dirty="0">
                <a:solidFill>
                  <a:srgbClr val="FFFFFF"/>
                </a:solidFill>
                <a:latin typeface="Montserrat"/>
              </a:rPr>
              <a:t> </a:t>
            </a:r>
            <a:r>
              <a:rPr lang="en-US" sz="2600" spc="135" dirty="0" err="1">
                <a:solidFill>
                  <a:srgbClr val="FFFFFF"/>
                </a:solidFill>
                <a:latin typeface="Montserrat"/>
              </a:rPr>
              <a:t>thêm</a:t>
            </a:r>
            <a:r>
              <a:rPr lang="en-US" sz="2600" spc="135" dirty="0">
                <a:solidFill>
                  <a:srgbClr val="FFFFFF"/>
                </a:solidFill>
                <a:latin typeface="Montserrat"/>
              </a:rPr>
              <a:t> </a:t>
            </a:r>
            <a:r>
              <a:rPr lang="en-US" sz="2600" spc="135" dirty="0" err="1">
                <a:solidFill>
                  <a:srgbClr val="FFFFFF"/>
                </a:solidFill>
                <a:latin typeface="Montserrat"/>
              </a:rPr>
              <a:t>chiến</a:t>
            </a:r>
            <a:r>
              <a:rPr lang="en-US" sz="2600" spc="135" dirty="0">
                <a:solidFill>
                  <a:srgbClr val="FFFFFF"/>
                </a:solidFill>
                <a:latin typeface="Montserrat"/>
              </a:rPr>
              <a:t> </a:t>
            </a:r>
            <a:r>
              <a:rPr lang="en-US" sz="2600" spc="135" dirty="0" err="1">
                <a:solidFill>
                  <a:srgbClr val="FFFFFF"/>
                </a:solidFill>
                <a:latin typeface="Montserrat"/>
              </a:rPr>
              <a:t>lược</a:t>
            </a:r>
            <a:r>
              <a:rPr lang="en-US" sz="2600" spc="135" dirty="0">
                <a:solidFill>
                  <a:srgbClr val="FFFFFF"/>
                </a:solidFill>
                <a:latin typeface="Montserrat"/>
              </a:rPr>
              <a:t> </a:t>
            </a:r>
            <a:r>
              <a:rPr lang="en-US" sz="2600" spc="135" dirty="0" err="1">
                <a:solidFill>
                  <a:srgbClr val="FFFFFF"/>
                </a:solidFill>
                <a:latin typeface="Montserrat"/>
              </a:rPr>
              <a:t>ngắn</a:t>
            </a:r>
            <a:r>
              <a:rPr lang="en-US" sz="2600" spc="135" dirty="0">
                <a:solidFill>
                  <a:srgbClr val="FFFFFF"/>
                </a:solidFill>
                <a:latin typeface="Montserrat"/>
              </a:rPr>
              <a:t> </a:t>
            </a:r>
            <a:r>
              <a:rPr lang="en-US" sz="2600" spc="135" dirty="0" err="1">
                <a:solidFill>
                  <a:srgbClr val="FFFFFF"/>
                </a:solidFill>
                <a:latin typeface="Montserrat"/>
              </a:rPr>
              <a:t>hạn</a:t>
            </a:r>
            <a:r>
              <a:rPr lang="en-US" sz="2600" spc="135" dirty="0">
                <a:solidFill>
                  <a:srgbClr val="FFFFFF"/>
                </a:solidFill>
                <a:latin typeface="Montserrat"/>
              </a:rPr>
              <a:t> </a:t>
            </a:r>
            <a:r>
              <a:rPr lang="en-US" sz="2600" spc="135" dirty="0" err="1">
                <a:solidFill>
                  <a:srgbClr val="FFFFFF"/>
                </a:solidFill>
                <a:latin typeface="Montserrat"/>
              </a:rPr>
              <a:t>gộp</a:t>
            </a:r>
            <a:r>
              <a:rPr lang="en-US" sz="2600" spc="135" dirty="0">
                <a:solidFill>
                  <a:srgbClr val="FFFFFF"/>
                </a:solidFill>
                <a:latin typeface="Montserrat"/>
              </a:rPr>
              <a:t> </a:t>
            </a:r>
            <a:r>
              <a:rPr lang="en-US" sz="2600" spc="135" dirty="0" err="1">
                <a:solidFill>
                  <a:srgbClr val="FFFFFF"/>
                </a:solidFill>
                <a:latin typeface="Montserrat"/>
              </a:rPr>
              <a:t>các</a:t>
            </a:r>
            <a:r>
              <a:rPr lang="en-US" sz="2600" spc="135" dirty="0">
                <a:solidFill>
                  <a:srgbClr val="FFFFFF"/>
                </a:solidFill>
                <a:latin typeface="Montserrat"/>
              </a:rPr>
              <a:t> </a:t>
            </a:r>
            <a:r>
              <a:rPr lang="en-US" sz="2600" spc="135" dirty="0" err="1">
                <a:solidFill>
                  <a:srgbClr val="FFFFFF"/>
                </a:solidFill>
                <a:latin typeface="Montserrat"/>
              </a:rPr>
              <a:t>chiến</a:t>
            </a:r>
            <a:r>
              <a:rPr lang="en-US" sz="2600" spc="135" dirty="0">
                <a:solidFill>
                  <a:srgbClr val="FFFFFF"/>
                </a:solidFill>
                <a:latin typeface="Montserrat"/>
              </a:rPr>
              <a:t> </a:t>
            </a:r>
            <a:r>
              <a:rPr lang="en-US" sz="2600" spc="135" dirty="0" err="1">
                <a:solidFill>
                  <a:srgbClr val="FFFFFF"/>
                </a:solidFill>
                <a:latin typeface="Montserrat"/>
              </a:rPr>
              <a:t>lược</a:t>
            </a:r>
            <a:r>
              <a:rPr lang="en-US" sz="2600" spc="135" dirty="0">
                <a:solidFill>
                  <a:srgbClr val="FFFFFF"/>
                </a:solidFill>
                <a:latin typeface="Montserrat"/>
              </a:rPr>
              <a:t> </a:t>
            </a:r>
            <a:r>
              <a:rPr lang="en-US" sz="2600" spc="135" dirty="0" err="1">
                <a:solidFill>
                  <a:srgbClr val="FFFFFF"/>
                </a:solidFill>
                <a:latin typeface="Montserrat"/>
              </a:rPr>
              <a:t>như</a:t>
            </a:r>
            <a:r>
              <a:rPr lang="en-US" sz="2600" spc="135" dirty="0">
                <a:solidFill>
                  <a:srgbClr val="FFFFFF"/>
                </a:solidFill>
                <a:latin typeface="Montserrat"/>
              </a:rPr>
              <a:t> SMA Strategy, Mean Reversion,... </a:t>
            </a:r>
            <a:r>
              <a:rPr lang="en-US" sz="2600" spc="135" dirty="0" err="1">
                <a:solidFill>
                  <a:srgbClr val="FFFFFF"/>
                </a:solidFill>
                <a:latin typeface="Montserrat"/>
              </a:rPr>
              <a:t>lại</a:t>
            </a:r>
            <a:r>
              <a:rPr lang="en-US" sz="2600" spc="135" dirty="0">
                <a:solidFill>
                  <a:srgbClr val="FFFFFF"/>
                </a:solidFill>
                <a:latin typeface="Montserrat"/>
              </a:rPr>
              <a:t> </a:t>
            </a:r>
            <a:r>
              <a:rPr lang="en-US" sz="2600" spc="135" dirty="0" err="1">
                <a:solidFill>
                  <a:srgbClr val="FFFFFF"/>
                </a:solidFill>
                <a:latin typeface="Montserrat"/>
              </a:rPr>
              <a:t>với</a:t>
            </a:r>
            <a:r>
              <a:rPr lang="en-US" sz="2600" spc="135" dirty="0">
                <a:solidFill>
                  <a:srgbClr val="FFFFFF"/>
                </a:solidFill>
                <a:latin typeface="Montserrat"/>
              </a:rPr>
              <a:t> </a:t>
            </a:r>
            <a:r>
              <a:rPr lang="en-US" sz="2600" spc="135" dirty="0" err="1">
                <a:solidFill>
                  <a:srgbClr val="FFFFFF"/>
                </a:solidFill>
                <a:latin typeface="Montserrat"/>
              </a:rPr>
              <a:t>nhau</a:t>
            </a:r>
            <a:r>
              <a:rPr lang="en-US" sz="2600" spc="135" dirty="0">
                <a:solidFill>
                  <a:srgbClr val="FFFFFF"/>
                </a:solidFill>
                <a:latin typeface="Montserrat"/>
              </a:rPr>
              <a:t> </a:t>
            </a:r>
            <a:r>
              <a:rPr lang="en-US" sz="2600" spc="135" dirty="0" err="1">
                <a:solidFill>
                  <a:srgbClr val="FFFFFF"/>
                </a:solidFill>
                <a:latin typeface="Montserrat"/>
              </a:rPr>
              <a:t>để</a:t>
            </a:r>
            <a:r>
              <a:rPr lang="en-US" sz="2600" spc="135" dirty="0">
                <a:solidFill>
                  <a:srgbClr val="FFFFFF"/>
                </a:solidFill>
                <a:latin typeface="Montserrat"/>
              </a:rPr>
              <a:t> </a:t>
            </a:r>
            <a:r>
              <a:rPr lang="en-US" sz="2600" spc="135" dirty="0" err="1">
                <a:solidFill>
                  <a:srgbClr val="FFFFFF"/>
                </a:solidFill>
                <a:latin typeface="Montserrat"/>
              </a:rPr>
              <a:t>phù</a:t>
            </a:r>
            <a:r>
              <a:rPr lang="en-US" sz="2600" spc="135" dirty="0">
                <a:solidFill>
                  <a:srgbClr val="FFFFFF"/>
                </a:solidFill>
                <a:latin typeface="Montserrat"/>
              </a:rPr>
              <a:t> </a:t>
            </a:r>
            <a:r>
              <a:rPr lang="en-US" sz="2600" spc="135" dirty="0" err="1">
                <a:solidFill>
                  <a:srgbClr val="FFFFFF"/>
                </a:solidFill>
                <a:latin typeface="Montserrat"/>
              </a:rPr>
              <a:t>hợp</a:t>
            </a:r>
            <a:r>
              <a:rPr lang="en-US" sz="2600" spc="135" dirty="0">
                <a:solidFill>
                  <a:srgbClr val="FFFFFF"/>
                </a:solidFill>
                <a:latin typeface="Montserrat"/>
              </a:rPr>
              <a:t> </a:t>
            </a:r>
            <a:r>
              <a:rPr lang="en-US" sz="2600" spc="135" dirty="0" err="1">
                <a:solidFill>
                  <a:srgbClr val="FFFFFF"/>
                </a:solidFill>
                <a:latin typeface="Montserrat"/>
              </a:rPr>
              <a:t>cho</a:t>
            </a:r>
            <a:r>
              <a:rPr lang="en-US" sz="2600" spc="135" dirty="0">
                <a:solidFill>
                  <a:srgbClr val="FFFFFF"/>
                </a:solidFill>
                <a:latin typeface="Montserrat"/>
              </a:rPr>
              <a:t> </a:t>
            </a:r>
            <a:r>
              <a:rPr lang="en-US" sz="2600" spc="135" dirty="0" err="1">
                <a:solidFill>
                  <a:srgbClr val="FFFFFF"/>
                </a:solidFill>
                <a:latin typeface="Montserrat"/>
              </a:rPr>
              <a:t>thị</a:t>
            </a:r>
            <a:r>
              <a:rPr lang="en-US" sz="2600" spc="135" dirty="0">
                <a:solidFill>
                  <a:srgbClr val="FFFFFF"/>
                </a:solidFill>
                <a:latin typeface="Montserrat"/>
              </a:rPr>
              <a:t> </a:t>
            </a:r>
            <a:r>
              <a:rPr lang="en-US" sz="2600" spc="135" dirty="0" err="1">
                <a:solidFill>
                  <a:srgbClr val="FFFFFF"/>
                </a:solidFill>
                <a:latin typeface="Montserrat"/>
              </a:rPr>
              <a:t>trường</a:t>
            </a:r>
            <a:r>
              <a:rPr lang="en-US" sz="2600" spc="135" dirty="0">
                <a:solidFill>
                  <a:srgbClr val="FFFFFF"/>
                </a:solidFill>
                <a:latin typeface="Montserrat"/>
              </a:rPr>
              <a:t> </a:t>
            </a:r>
            <a:r>
              <a:rPr lang="en-US" sz="2600" spc="135" dirty="0" err="1">
                <a:solidFill>
                  <a:srgbClr val="FFFFFF"/>
                </a:solidFill>
                <a:latin typeface="Montserrat"/>
              </a:rPr>
              <a:t>lúc</a:t>
            </a:r>
            <a:r>
              <a:rPr lang="en-US" sz="2600" spc="135" dirty="0">
                <a:solidFill>
                  <a:srgbClr val="FFFFFF"/>
                </a:solidFill>
                <a:latin typeface="Montserrat"/>
              </a:rPr>
              <a:t> </a:t>
            </a:r>
            <a:r>
              <a:rPr lang="en-US" sz="2600" spc="135" dirty="0" err="1">
                <a:solidFill>
                  <a:srgbClr val="FFFFFF"/>
                </a:solidFill>
                <a:latin typeface="Montserrat"/>
              </a:rPr>
              <a:t>đi</a:t>
            </a:r>
            <a:r>
              <a:rPr lang="en-US" sz="2600" spc="135" dirty="0">
                <a:solidFill>
                  <a:srgbClr val="FFFFFF"/>
                </a:solidFill>
                <a:latin typeface="Montserrat"/>
              </a:rPr>
              <a:t> </a:t>
            </a:r>
            <a:r>
              <a:rPr lang="en-US" sz="2600" spc="135" dirty="0" err="1">
                <a:solidFill>
                  <a:srgbClr val="FFFFFF"/>
                </a:solidFill>
                <a:latin typeface="Montserrat"/>
              </a:rPr>
              <a:t>ngang</a:t>
            </a:r>
            <a:r>
              <a:rPr lang="en-US" sz="2600" spc="135" dirty="0">
                <a:solidFill>
                  <a:srgbClr val="FFFFFF"/>
                </a:solidFill>
                <a:latin typeface="Montserrat"/>
              </a:rPr>
              <a:t> hay </a:t>
            </a:r>
            <a:r>
              <a:rPr lang="en-US" sz="2600" spc="135" dirty="0" err="1">
                <a:solidFill>
                  <a:srgbClr val="FFFFFF"/>
                </a:solidFill>
                <a:latin typeface="Montserrat"/>
              </a:rPr>
              <a:t>là</a:t>
            </a:r>
            <a:r>
              <a:rPr lang="en-US" sz="2600" spc="135" dirty="0">
                <a:solidFill>
                  <a:srgbClr val="FFFFFF"/>
                </a:solidFill>
                <a:latin typeface="Montserrat"/>
              </a:rPr>
              <a:t> </a:t>
            </a:r>
            <a:r>
              <a:rPr lang="en-US" sz="2600" spc="135" dirty="0" err="1">
                <a:solidFill>
                  <a:srgbClr val="FFFFFF"/>
                </a:solidFill>
                <a:latin typeface="Montserrat"/>
              </a:rPr>
              <a:t>thị</a:t>
            </a:r>
            <a:r>
              <a:rPr lang="en-US" sz="2600" spc="135" dirty="0">
                <a:solidFill>
                  <a:srgbClr val="FFFFFF"/>
                </a:solidFill>
                <a:latin typeface="Montserrat"/>
              </a:rPr>
              <a:t> </a:t>
            </a:r>
            <a:r>
              <a:rPr lang="en-US" sz="2600" spc="135" dirty="0" err="1">
                <a:solidFill>
                  <a:srgbClr val="FFFFFF"/>
                </a:solidFill>
                <a:latin typeface="Montserrat"/>
              </a:rPr>
              <a:t>trường</a:t>
            </a:r>
            <a:r>
              <a:rPr lang="en-US" sz="2600" spc="135" dirty="0">
                <a:solidFill>
                  <a:srgbClr val="FFFFFF"/>
                </a:solidFill>
                <a:latin typeface="Montserrat"/>
              </a:rPr>
              <a:t> </a:t>
            </a:r>
            <a:r>
              <a:rPr lang="en-US" sz="2600" spc="135" dirty="0" err="1">
                <a:solidFill>
                  <a:srgbClr val="FFFFFF"/>
                </a:solidFill>
                <a:latin typeface="Montserrat"/>
              </a:rPr>
              <a:t>nhiều</a:t>
            </a:r>
            <a:r>
              <a:rPr lang="en-US" sz="2600" spc="135" dirty="0">
                <a:solidFill>
                  <a:srgbClr val="FFFFFF"/>
                </a:solidFill>
                <a:latin typeface="Montserrat"/>
              </a:rPr>
              <a:t> </a:t>
            </a:r>
            <a:r>
              <a:rPr lang="en-US" sz="2600" spc="135" dirty="0" err="1">
                <a:solidFill>
                  <a:srgbClr val="FFFFFF"/>
                </a:solidFill>
                <a:latin typeface="Montserrat"/>
              </a:rPr>
              <a:t>biến</a:t>
            </a:r>
            <a:r>
              <a:rPr lang="en-US" sz="2600" spc="135" dirty="0">
                <a:solidFill>
                  <a:srgbClr val="FFFFFF"/>
                </a:solidFill>
                <a:latin typeface="Montserrat"/>
              </a:rPr>
              <a:t> </a:t>
            </a:r>
            <a:r>
              <a:rPr lang="en-US" sz="2600" spc="135" dirty="0" err="1">
                <a:solidFill>
                  <a:srgbClr val="FFFFFF"/>
                </a:solidFill>
                <a:latin typeface="Montserrat"/>
              </a:rPr>
              <a:t>động</a:t>
            </a:r>
            <a:r>
              <a:rPr lang="en-US" sz="2600" spc="135" dirty="0">
                <a:solidFill>
                  <a:srgbClr val="FFFFFF"/>
                </a:solidFill>
                <a:latin typeface="Montserrat"/>
              </a:rPr>
              <a:t>. </a:t>
            </a:r>
            <a:r>
              <a:rPr lang="en-US" sz="2600" spc="135" dirty="0" err="1">
                <a:solidFill>
                  <a:srgbClr val="FFFFFF"/>
                </a:solidFill>
                <a:latin typeface="Montserrat"/>
              </a:rPr>
              <a:t>Chúng</a:t>
            </a:r>
            <a:r>
              <a:rPr lang="en-US" sz="2600" spc="135" dirty="0">
                <a:solidFill>
                  <a:srgbClr val="FFFFFF"/>
                </a:solidFill>
                <a:latin typeface="Montserrat"/>
              </a:rPr>
              <a:t> </a:t>
            </a:r>
            <a:r>
              <a:rPr lang="en-US" sz="2600" spc="135" dirty="0" err="1">
                <a:solidFill>
                  <a:srgbClr val="FFFFFF"/>
                </a:solidFill>
                <a:latin typeface="Montserrat"/>
              </a:rPr>
              <a:t>tôi</a:t>
            </a:r>
            <a:r>
              <a:rPr lang="en-US" sz="2600" spc="135" dirty="0">
                <a:solidFill>
                  <a:srgbClr val="FFFFFF"/>
                </a:solidFill>
                <a:latin typeface="Montserrat"/>
              </a:rPr>
              <a:t> </a:t>
            </a:r>
            <a:r>
              <a:rPr lang="en-US" sz="2600" spc="135" dirty="0" err="1">
                <a:solidFill>
                  <a:srgbClr val="FFFFFF"/>
                </a:solidFill>
                <a:latin typeface="Montserrat"/>
              </a:rPr>
              <a:t>sẽ</a:t>
            </a:r>
            <a:r>
              <a:rPr lang="en-US" sz="2600" spc="135" dirty="0">
                <a:solidFill>
                  <a:srgbClr val="FFFFFF"/>
                </a:solidFill>
                <a:latin typeface="Montserrat"/>
              </a:rPr>
              <a:t> </a:t>
            </a:r>
            <a:r>
              <a:rPr lang="en-US" sz="2600" spc="135" dirty="0" err="1">
                <a:solidFill>
                  <a:srgbClr val="FFFFFF"/>
                </a:solidFill>
                <a:latin typeface="Montserrat"/>
              </a:rPr>
              <a:t>thêm</a:t>
            </a:r>
            <a:r>
              <a:rPr lang="en-US" sz="2600" spc="135" dirty="0">
                <a:solidFill>
                  <a:srgbClr val="FFFFFF"/>
                </a:solidFill>
                <a:latin typeface="Montserrat"/>
              </a:rPr>
              <a:t> </a:t>
            </a:r>
            <a:r>
              <a:rPr lang="en-US" sz="2600" spc="135" dirty="0" err="1">
                <a:solidFill>
                  <a:srgbClr val="FFFFFF"/>
                </a:solidFill>
                <a:latin typeface="Montserrat"/>
              </a:rPr>
              <a:t>nhiều</a:t>
            </a:r>
            <a:r>
              <a:rPr lang="en-US" sz="2600" spc="135" dirty="0">
                <a:solidFill>
                  <a:srgbClr val="FFFFFF"/>
                </a:solidFill>
                <a:latin typeface="Montserrat"/>
              </a:rPr>
              <a:t> </a:t>
            </a:r>
            <a:r>
              <a:rPr lang="en-US" sz="2600" spc="135" dirty="0" err="1">
                <a:solidFill>
                  <a:srgbClr val="FFFFFF"/>
                </a:solidFill>
                <a:latin typeface="Montserrat"/>
              </a:rPr>
              <a:t>yếu</a:t>
            </a:r>
            <a:r>
              <a:rPr lang="en-US" sz="2600" spc="135" dirty="0">
                <a:solidFill>
                  <a:srgbClr val="FFFFFF"/>
                </a:solidFill>
                <a:latin typeface="Montserrat"/>
              </a:rPr>
              <a:t> </a:t>
            </a:r>
            <a:r>
              <a:rPr lang="en-US" sz="2600" spc="135" dirty="0" err="1">
                <a:solidFill>
                  <a:srgbClr val="FFFFFF"/>
                </a:solidFill>
                <a:latin typeface="Montserrat"/>
              </a:rPr>
              <a:t>tố</a:t>
            </a:r>
            <a:r>
              <a:rPr lang="en-US" sz="2600" spc="135" dirty="0">
                <a:solidFill>
                  <a:srgbClr val="FFFFFF"/>
                </a:solidFill>
                <a:latin typeface="Montserrat"/>
              </a:rPr>
              <a:t> </a:t>
            </a:r>
            <a:r>
              <a:rPr lang="en-US" sz="2600" spc="135" dirty="0" err="1">
                <a:solidFill>
                  <a:srgbClr val="FFFFFF"/>
                </a:solidFill>
                <a:latin typeface="Montserrat"/>
              </a:rPr>
              <a:t>để</a:t>
            </a:r>
            <a:r>
              <a:rPr lang="en-US" sz="2600" spc="135" dirty="0">
                <a:solidFill>
                  <a:srgbClr val="FFFFFF"/>
                </a:solidFill>
                <a:latin typeface="Montserrat"/>
              </a:rPr>
              <a:t> </a:t>
            </a:r>
            <a:r>
              <a:rPr lang="en-US" sz="2600" spc="135" dirty="0" err="1">
                <a:solidFill>
                  <a:srgbClr val="FFFFFF"/>
                </a:solidFill>
                <a:latin typeface="Montserrat"/>
              </a:rPr>
              <a:t>đưa</a:t>
            </a:r>
            <a:r>
              <a:rPr lang="en-US" sz="2600" spc="135" dirty="0">
                <a:solidFill>
                  <a:srgbClr val="FFFFFF"/>
                </a:solidFill>
                <a:latin typeface="Montserrat"/>
              </a:rPr>
              <a:t> </a:t>
            </a:r>
            <a:r>
              <a:rPr lang="en-US" sz="2600" spc="135" dirty="0" err="1">
                <a:solidFill>
                  <a:srgbClr val="FFFFFF"/>
                </a:solidFill>
                <a:latin typeface="Montserrat"/>
              </a:rPr>
              <a:t>ra</a:t>
            </a:r>
            <a:r>
              <a:rPr lang="en-US" sz="2600" spc="135" dirty="0">
                <a:solidFill>
                  <a:srgbClr val="FFFFFF"/>
                </a:solidFill>
                <a:latin typeface="Montserrat"/>
              </a:rPr>
              <a:t> </a:t>
            </a:r>
            <a:r>
              <a:rPr lang="en-US" sz="2600" spc="135" dirty="0" err="1">
                <a:solidFill>
                  <a:srgbClr val="FFFFFF"/>
                </a:solidFill>
                <a:latin typeface="Montserrat"/>
              </a:rPr>
              <a:t>tín</a:t>
            </a:r>
            <a:r>
              <a:rPr lang="en-US" sz="2600" spc="135" dirty="0">
                <a:solidFill>
                  <a:srgbClr val="FFFFFF"/>
                </a:solidFill>
                <a:latin typeface="Montserrat"/>
              </a:rPr>
              <a:t> </a:t>
            </a:r>
            <a:r>
              <a:rPr lang="en-US" sz="2600" spc="135" dirty="0" err="1">
                <a:solidFill>
                  <a:srgbClr val="FFFFFF"/>
                </a:solidFill>
                <a:latin typeface="Montserrat"/>
              </a:rPr>
              <a:t>hiệu</a:t>
            </a:r>
            <a:r>
              <a:rPr lang="en-US" sz="2600" spc="135" dirty="0">
                <a:solidFill>
                  <a:srgbClr val="FFFFFF"/>
                </a:solidFill>
                <a:latin typeface="Montserrat"/>
              </a:rPr>
              <a:t> </a:t>
            </a:r>
            <a:r>
              <a:rPr lang="en-US" sz="2600" spc="135" dirty="0" err="1">
                <a:solidFill>
                  <a:srgbClr val="FFFFFF"/>
                </a:solidFill>
                <a:latin typeface="Montserrat"/>
              </a:rPr>
              <a:t>giao</a:t>
            </a:r>
            <a:r>
              <a:rPr lang="en-US" sz="2600" spc="135" dirty="0">
                <a:solidFill>
                  <a:srgbClr val="FFFFFF"/>
                </a:solidFill>
                <a:latin typeface="Montserrat"/>
              </a:rPr>
              <a:t> </a:t>
            </a:r>
            <a:r>
              <a:rPr lang="en-US" sz="2600" spc="135" dirty="0" err="1">
                <a:solidFill>
                  <a:srgbClr val="FFFFFF"/>
                </a:solidFill>
                <a:latin typeface="Montserrat"/>
              </a:rPr>
              <a:t>dịch</a:t>
            </a:r>
            <a:r>
              <a:rPr lang="en-US" sz="2600" spc="135" dirty="0">
                <a:solidFill>
                  <a:srgbClr val="FFFFFF"/>
                </a:solidFill>
                <a:latin typeface="Montserrat"/>
              </a:rPr>
              <a:t> </a:t>
            </a:r>
            <a:r>
              <a:rPr lang="en-US" sz="2600" spc="135" dirty="0" err="1">
                <a:solidFill>
                  <a:srgbClr val="FFFFFF"/>
                </a:solidFill>
                <a:latin typeface="Montserrat"/>
              </a:rPr>
              <a:t>như</a:t>
            </a:r>
            <a:r>
              <a:rPr lang="en-US" sz="2600" spc="135" dirty="0">
                <a:solidFill>
                  <a:srgbClr val="FFFFFF"/>
                </a:solidFill>
                <a:latin typeface="Montserrat"/>
              </a:rPr>
              <a:t> </a:t>
            </a:r>
            <a:r>
              <a:rPr lang="en-US" sz="2600" spc="135" dirty="0" err="1">
                <a:solidFill>
                  <a:srgbClr val="FFFFFF"/>
                </a:solidFill>
                <a:latin typeface="Montserrat"/>
              </a:rPr>
              <a:t>thêm</a:t>
            </a:r>
            <a:r>
              <a:rPr lang="en-US" sz="2600" spc="135" dirty="0">
                <a:solidFill>
                  <a:srgbClr val="FFFFFF"/>
                </a:solidFill>
                <a:latin typeface="Montserrat"/>
              </a:rPr>
              <a:t> </a:t>
            </a:r>
            <a:r>
              <a:rPr lang="en-US" sz="2600" spc="135" dirty="0" err="1">
                <a:solidFill>
                  <a:srgbClr val="FFFFFF"/>
                </a:solidFill>
                <a:latin typeface="Montserrat"/>
              </a:rPr>
              <a:t>vào</a:t>
            </a:r>
            <a:r>
              <a:rPr lang="en-US" sz="2600" spc="135" dirty="0">
                <a:solidFill>
                  <a:srgbClr val="FFFFFF"/>
                </a:solidFill>
                <a:latin typeface="Montserrat"/>
              </a:rPr>
              <a:t> sentiment analysis. </a:t>
            </a:r>
          </a:p>
          <a:p>
            <a:pPr marL="0" lvl="0" indent="0" algn="l">
              <a:lnSpc>
                <a:spcPts val="3536"/>
              </a:lnSpc>
            </a:pPr>
            <a:endParaRPr lang="en-US" sz="2600" spc="135" dirty="0">
              <a:solidFill>
                <a:srgbClr val="FFFFFF"/>
              </a:solidFill>
              <a:latin typeface="Montserrat"/>
            </a:endParaRPr>
          </a:p>
        </p:txBody>
      </p:sp>
      <p:sp>
        <p:nvSpPr>
          <p:cNvPr id="7" name="AutoShape 7"/>
          <p:cNvSpPr/>
          <p:nvPr/>
        </p:nvSpPr>
        <p:spPr>
          <a:xfrm>
            <a:off x="507925" y="6223241"/>
            <a:ext cx="6871262" cy="0"/>
          </a:xfrm>
          <a:prstGeom prst="line">
            <a:avLst/>
          </a:prstGeom>
          <a:ln w="47625" cap="flat">
            <a:solidFill>
              <a:srgbClr val="FFFFFF"/>
            </a:solidFill>
            <a:prstDash val="solid"/>
            <a:headEnd type="none" w="sm" len="sm"/>
            <a:tailEnd type="none" w="sm" len="sm"/>
          </a:ln>
        </p:spPr>
        <p:txBody>
          <a:bodyPr/>
          <a:lstStyle/>
          <a:p>
            <a:endParaRPr lang="en-US"/>
          </a:p>
        </p:txBody>
      </p:sp>
      <p:sp>
        <p:nvSpPr>
          <p:cNvPr id="8" name="TextBox 8"/>
          <p:cNvSpPr txBox="1"/>
          <p:nvPr/>
        </p:nvSpPr>
        <p:spPr>
          <a:xfrm>
            <a:off x="16918350" y="9191625"/>
            <a:ext cx="760049"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FFFFFF"/>
                </a:solidFill>
                <a:latin typeface="Montserrat"/>
              </a:rPr>
              <a:t>31</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90538" y="2621321"/>
            <a:ext cx="16906925" cy="6413515"/>
          </a:xfrm>
          <a:prstGeom prst="rect">
            <a:avLst/>
          </a:prstGeom>
        </p:spPr>
        <p:txBody>
          <a:bodyPr lIns="0" tIns="0" rIns="0" bIns="0" rtlCol="0" anchor="t">
            <a:spAutoFit/>
          </a:bodyPr>
          <a:lstStyle/>
          <a:p>
            <a:pPr algn="just">
              <a:lnSpc>
                <a:spcPts val="3960"/>
              </a:lnSpc>
            </a:pPr>
            <a:r>
              <a:rPr lang="en-US" sz="2829">
                <a:solidFill>
                  <a:srgbClr val="1B1B1B"/>
                </a:solidFill>
                <a:latin typeface="Open Sans"/>
              </a:rPr>
              <a:t>[1] Triển vọng Ngành Cảng biển &amp; Logistics năm 2024: Động lực tăng trưởng chính đến từ xu hướng làm đầy. (2024). SSI. Truy cập ngày 14, tháng 4, năm 2024</a:t>
            </a:r>
          </a:p>
          <a:p>
            <a:pPr algn="just">
              <a:lnSpc>
                <a:spcPts val="3960"/>
              </a:lnSpc>
            </a:pPr>
            <a:r>
              <a:rPr lang="en-US" sz="2829">
                <a:solidFill>
                  <a:srgbClr val="1B1B1B"/>
                </a:solidFill>
                <a:latin typeface="Open Sans"/>
              </a:rPr>
              <a:t>https://finance.vietstock.vn/bao-cao-phan-tich/13369/trien-vong-nganh-cang-bien-logistics-nam-2024-dong-luc-tang-truong-chinh-den-tu-xu-huong-lam-day-.htm</a:t>
            </a:r>
          </a:p>
          <a:p>
            <a:pPr algn="just">
              <a:lnSpc>
                <a:spcPts val="3960"/>
              </a:lnSpc>
            </a:pPr>
            <a:r>
              <a:rPr lang="en-US" sz="2829">
                <a:solidFill>
                  <a:srgbClr val="1B1B1B"/>
                </a:solidFill>
                <a:latin typeface="Open Sans"/>
              </a:rPr>
              <a:t>[2] Tuệ Lâm. (2024). Cổ phiếu chứng khoán - Tâm điểm đầu tư trong năm 2024? VnEconomy. Truy cập ngày 14, tháng 4, năm 2024</a:t>
            </a:r>
          </a:p>
          <a:p>
            <a:pPr algn="just">
              <a:lnSpc>
                <a:spcPts val="3960"/>
              </a:lnSpc>
            </a:pPr>
            <a:r>
              <a:rPr lang="en-US" sz="2829">
                <a:solidFill>
                  <a:srgbClr val="1B1B1B"/>
                </a:solidFill>
                <a:latin typeface="Open Sans"/>
              </a:rPr>
              <a:t>https://vneconomy.vn/co-phieu-chung-khoan-tam-diem-dau-tu-trong-nam-2024.htm</a:t>
            </a:r>
          </a:p>
          <a:p>
            <a:pPr algn="just">
              <a:lnSpc>
                <a:spcPts val="3960"/>
              </a:lnSpc>
            </a:pPr>
            <a:r>
              <a:rPr lang="en-US" sz="2829">
                <a:solidFill>
                  <a:srgbClr val="1B1B1B"/>
                </a:solidFill>
                <a:latin typeface="Open Sans"/>
              </a:rPr>
              <a:t>[3] Vo DH. (2023). Market risk, financial distress and firm performance in Vietnam. PLOS ONE 18(7): e0288621.</a:t>
            </a:r>
          </a:p>
          <a:p>
            <a:pPr algn="just">
              <a:lnSpc>
                <a:spcPts val="3960"/>
              </a:lnSpc>
            </a:pPr>
            <a:r>
              <a:rPr lang="en-US" sz="2829">
                <a:solidFill>
                  <a:srgbClr val="1B1B1B"/>
                </a:solidFill>
                <a:latin typeface="Open Sans"/>
              </a:rPr>
              <a:t>[4] Đức Huy. (2024). VIX: Chứng khoán VIX chuẩn bị "hút" 6.360 tỷ đồng, tăng vốn lên vị trí thứ 3. stockbiz.vn. Truy cập ngày 14, tháng 4, năm 2024</a:t>
            </a:r>
          </a:p>
          <a:p>
            <a:pPr algn="just">
              <a:lnSpc>
                <a:spcPts val="3960"/>
              </a:lnSpc>
              <a:spcBef>
                <a:spcPct val="0"/>
              </a:spcBef>
            </a:pPr>
            <a:r>
              <a:rPr lang="en-US" sz="2829">
                <a:solidFill>
                  <a:srgbClr val="1B1B1B"/>
                </a:solidFill>
                <a:latin typeface="Open Sans"/>
              </a:rPr>
              <a:t>https://stockbiz.vn/tin-tuc/vix-chung-khoan-vix-chuan-bi-hut-6360-ty-dong-tang-von-len-vi-trithu-3/24131973</a:t>
            </a:r>
          </a:p>
        </p:txBody>
      </p:sp>
      <p:grpSp>
        <p:nvGrpSpPr>
          <p:cNvPr id="3" name="Group 3"/>
          <p:cNvGrpSpPr/>
          <p:nvPr/>
        </p:nvGrpSpPr>
        <p:grpSpPr>
          <a:xfrm>
            <a:off x="0" y="9853917"/>
            <a:ext cx="18288000" cy="442608"/>
            <a:chOff x="0" y="0"/>
            <a:chExt cx="4816593" cy="116572"/>
          </a:xfrm>
        </p:grpSpPr>
        <p:sp>
          <p:nvSpPr>
            <p:cNvPr id="4" name="Freeform 4"/>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5" name="TextBox 5"/>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6873926" y="9191625"/>
            <a:ext cx="1033074" cy="580390"/>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000000"/>
                </a:solidFill>
                <a:latin typeface="Montserrat"/>
              </a:rPr>
              <a:t>32</a:t>
            </a:r>
          </a:p>
        </p:txBody>
      </p:sp>
      <p:grpSp>
        <p:nvGrpSpPr>
          <p:cNvPr id="7" name="Group 7"/>
          <p:cNvGrpSpPr/>
          <p:nvPr/>
        </p:nvGrpSpPr>
        <p:grpSpPr>
          <a:xfrm>
            <a:off x="746688" y="207535"/>
            <a:ext cx="6209031" cy="1642330"/>
            <a:chOff x="0" y="0"/>
            <a:chExt cx="1635300" cy="432548"/>
          </a:xfrm>
        </p:grpSpPr>
        <p:sp>
          <p:nvSpPr>
            <p:cNvPr id="8" name="Freeform 8"/>
            <p:cNvSpPr/>
            <p:nvPr/>
          </p:nvSpPr>
          <p:spPr>
            <a:xfrm>
              <a:off x="0" y="0"/>
              <a:ext cx="1635300" cy="432548"/>
            </a:xfrm>
            <a:custGeom>
              <a:avLst/>
              <a:gdLst/>
              <a:ahLst/>
              <a:cxnLst/>
              <a:rect l="l" t="t" r="r" b="b"/>
              <a:pathLst>
                <a:path w="1635300" h="432548">
                  <a:moveTo>
                    <a:pt x="63591" y="0"/>
                  </a:moveTo>
                  <a:lnTo>
                    <a:pt x="1571709" y="0"/>
                  </a:lnTo>
                  <a:cubicBezTo>
                    <a:pt x="1606830" y="0"/>
                    <a:pt x="1635300" y="28471"/>
                    <a:pt x="1635300" y="63591"/>
                  </a:cubicBezTo>
                  <a:lnTo>
                    <a:pt x="1635300" y="368957"/>
                  </a:lnTo>
                  <a:cubicBezTo>
                    <a:pt x="1635300" y="404077"/>
                    <a:pt x="1606830" y="432548"/>
                    <a:pt x="1571709" y="432548"/>
                  </a:cubicBezTo>
                  <a:lnTo>
                    <a:pt x="63591" y="432548"/>
                  </a:lnTo>
                  <a:cubicBezTo>
                    <a:pt x="28471" y="432548"/>
                    <a:pt x="0" y="404077"/>
                    <a:pt x="0" y="368957"/>
                  </a:cubicBezTo>
                  <a:lnTo>
                    <a:pt x="0" y="63591"/>
                  </a:lnTo>
                  <a:cubicBezTo>
                    <a:pt x="0" y="28471"/>
                    <a:pt x="28471" y="0"/>
                    <a:pt x="63591" y="0"/>
                  </a:cubicBezTo>
                  <a:close/>
                </a:path>
              </a:pathLst>
            </a:custGeom>
            <a:solidFill>
              <a:srgbClr val="FF914D"/>
            </a:solidFill>
          </p:spPr>
          <p:txBody>
            <a:bodyPr/>
            <a:lstStyle/>
            <a:p>
              <a:endParaRPr lang="en-US"/>
            </a:p>
          </p:txBody>
        </p:sp>
        <p:sp>
          <p:nvSpPr>
            <p:cNvPr id="9" name="TextBox 9"/>
            <p:cNvSpPr txBox="1"/>
            <p:nvPr/>
          </p:nvSpPr>
          <p:spPr>
            <a:xfrm>
              <a:off x="0" y="0"/>
              <a:ext cx="1635300" cy="432548"/>
            </a:xfrm>
            <a:prstGeom prst="rect">
              <a:avLst/>
            </a:prstGeom>
          </p:spPr>
          <p:txBody>
            <a:bodyPr lIns="50800" tIns="50800" rIns="50800" bIns="50800" rtlCol="0" anchor="ctr"/>
            <a:lstStyle/>
            <a:p>
              <a:pPr algn="ctr">
                <a:lnSpc>
                  <a:spcPts val="3119"/>
                </a:lnSpc>
              </a:pPr>
              <a:r>
                <a:rPr lang="en-US" sz="2599">
                  <a:solidFill>
                    <a:srgbClr val="FFFFFF"/>
                  </a:solidFill>
                  <a:latin typeface="Montserrat Bold"/>
                </a:rPr>
                <a:t>TÀI LIỆU THAM KHẢO</a:t>
              </a: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553814" y="7392356"/>
            <a:ext cx="15180372" cy="0"/>
          </a:xfrm>
          <a:prstGeom prst="line">
            <a:avLst/>
          </a:prstGeom>
          <a:ln w="28575" cap="rnd">
            <a:solidFill>
              <a:srgbClr val="D9D9D9"/>
            </a:solidFill>
            <a:prstDash val="solid"/>
            <a:headEnd type="none" w="sm" len="sm"/>
            <a:tailEnd type="none" w="sm" len="sm"/>
          </a:ln>
        </p:spPr>
        <p:txBody>
          <a:bodyPr/>
          <a:lstStyle/>
          <a:p>
            <a:endParaRPr lang="en-US"/>
          </a:p>
        </p:txBody>
      </p:sp>
      <p:grpSp>
        <p:nvGrpSpPr>
          <p:cNvPr id="3" name="Group 3"/>
          <p:cNvGrpSpPr/>
          <p:nvPr/>
        </p:nvGrpSpPr>
        <p:grpSpPr>
          <a:xfrm>
            <a:off x="0" y="-402841"/>
            <a:ext cx="18288000" cy="3971919"/>
            <a:chOff x="0" y="0"/>
            <a:chExt cx="4816593" cy="1046102"/>
          </a:xfrm>
        </p:grpSpPr>
        <p:sp>
          <p:nvSpPr>
            <p:cNvPr id="4" name="Freeform 4"/>
            <p:cNvSpPr/>
            <p:nvPr/>
          </p:nvSpPr>
          <p:spPr>
            <a:xfrm>
              <a:off x="0" y="0"/>
              <a:ext cx="4816592" cy="1046102"/>
            </a:xfrm>
            <a:custGeom>
              <a:avLst/>
              <a:gdLst/>
              <a:ahLst/>
              <a:cxnLst/>
              <a:rect l="l" t="t" r="r" b="b"/>
              <a:pathLst>
                <a:path w="4816592" h="1046102">
                  <a:moveTo>
                    <a:pt x="0" y="0"/>
                  </a:moveTo>
                  <a:lnTo>
                    <a:pt x="4816592" y="0"/>
                  </a:lnTo>
                  <a:lnTo>
                    <a:pt x="4816592" y="1046102"/>
                  </a:lnTo>
                  <a:lnTo>
                    <a:pt x="0" y="1046102"/>
                  </a:lnTo>
                  <a:close/>
                </a:path>
              </a:pathLst>
            </a:custGeom>
            <a:solidFill>
              <a:srgbClr val="004AAD"/>
            </a:solidFill>
          </p:spPr>
          <p:txBody>
            <a:bodyPr/>
            <a:lstStyle/>
            <a:p>
              <a:endParaRPr lang="en-US"/>
            </a:p>
          </p:txBody>
        </p:sp>
        <p:sp>
          <p:nvSpPr>
            <p:cNvPr id="5" name="TextBox 5"/>
            <p:cNvSpPr txBox="1"/>
            <p:nvPr/>
          </p:nvSpPr>
          <p:spPr>
            <a:xfrm>
              <a:off x="0" y="0"/>
              <a:ext cx="4816593" cy="1046102"/>
            </a:xfrm>
            <a:prstGeom prst="rect">
              <a:avLst/>
            </a:prstGeom>
          </p:spPr>
          <p:txBody>
            <a:bodyPr lIns="50800" tIns="50800" rIns="50800" bIns="50800" rtlCol="0" anchor="ctr"/>
            <a:lstStyle/>
            <a:p>
              <a:pPr algn="ctr">
                <a:lnSpc>
                  <a:spcPts val="2639"/>
                </a:lnSpc>
              </a:pPr>
              <a:endParaRPr/>
            </a:p>
          </p:txBody>
        </p:sp>
      </p:grpSp>
      <p:sp>
        <p:nvSpPr>
          <p:cNvPr id="6" name="TextBox 6"/>
          <p:cNvSpPr txBox="1"/>
          <p:nvPr/>
        </p:nvSpPr>
        <p:spPr>
          <a:xfrm>
            <a:off x="1226904" y="933450"/>
            <a:ext cx="8342701" cy="1314428"/>
          </a:xfrm>
          <a:prstGeom prst="rect">
            <a:avLst/>
          </a:prstGeom>
        </p:spPr>
        <p:txBody>
          <a:bodyPr lIns="0" tIns="0" rIns="0" bIns="0" rtlCol="0" anchor="t">
            <a:spAutoFit/>
          </a:bodyPr>
          <a:lstStyle/>
          <a:p>
            <a:pPr marL="0" lvl="0" indent="0" algn="l">
              <a:lnSpc>
                <a:spcPts val="9600"/>
              </a:lnSpc>
              <a:spcBef>
                <a:spcPct val="0"/>
              </a:spcBef>
            </a:pPr>
            <a:r>
              <a:rPr lang="en-US" sz="8000">
                <a:solidFill>
                  <a:srgbClr val="FFFFFF"/>
                </a:solidFill>
                <a:latin typeface="Telegraf Bold"/>
              </a:rPr>
              <a:t>Finsight</a:t>
            </a:r>
          </a:p>
        </p:txBody>
      </p:sp>
      <p:sp>
        <p:nvSpPr>
          <p:cNvPr id="7" name="TextBox 7"/>
          <p:cNvSpPr txBox="1"/>
          <p:nvPr/>
        </p:nvSpPr>
        <p:spPr>
          <a:xfrm>
            <a:off x="1643928" y="5000625"/>
            <a:ext cx="15090258" cy="1358839"/>
          </a:xfrm>
          <a:prstGeom prst="rect">
            <a:avLst/>
          </a:prstGeom>
        </p:spPr>
        <p:txBody>
          <a:bodyPr lIns="0" tIns="0" rIns="0" bIns="0" rtlCol="0" anchor="t">
            <a:spAutoFit/>
          </a:bodyPr>
          <a:lstStyle/>
          <a:p>
            <a:pPr>
              <a:lnSpc>
                <a:spcPts val="11199"/>
              </a:lnSpc>
              <a:spcBef>
                <a:spcPct val="0"/>
              </a:spcBef>
            </a:pPr>
            <a:r>
              <a:rPr lang="en-US" sz="7999">
                <a:solidFill>
                  <a:srgbClr val="FF914D"/>
                </a:solidFill>
                <a:latin typeface="Open Sans Bold"/>
              </a:rPr>
              <a:t>Thank you for the attention.</a:t>
            </a:r>
          </a:p>
        </p:txBody>
      </p:sp>
      <p:grpSp>
        <p:nvGrpSpPr>
          <p:cNvPr id="8" name="Group 8"/>
          <p:cNvGrpSpPr/>
          <p:nvPr/>
        </p:nvGrpSpPr>
        <p:grpSpPr>
          <a:xfrm>
            <a:off x="11537688" y="541734"/>
            <a:ext cx="5196498" cy="2193110"/>
            <a:chOff x="0" y="0"/>
            <a:chExt cx="6928664" cy="2924146"/>
          </a:xfrm>
        </p:grpSpPr>
        <p:grpSp>
          <p:nvGrpSpPr>
            <p:cNvPr id="9" name="Group 9"/>
            <p:cNvGrpSpPr/>
            <p:nvPr/>
          </p:nvGrpSpPr>
          <p:grpSpPr>
            <a:xfrm>
              <a:off x="0" y="0"/>
              <a:ext cx="6928664" cy="2924146"/>
              <a:chOff x="0" y="0"/>
              <a:chExt cx="1368625" cy="577609"/>
            </a:xfrm>
          </p:grpSpPr>
          <p:sp>
            <p:nvSpPr>
              <p:cNvPr id="10" name="Freeform 10"/>
              <p:cNvSpPr/>
              <p:nvPr/>
            </p:nvSpPr>
            <p:spPr>
              <a:xfrm>
                <a:off x="0" y="0"/>
                <a:ext cx="1368625" cy="577609"/>
              </a:xfrm>
              <a:custGeom>
                <a:avLst/>
                <a:gdLst/>
                <a:ahLst/>
                <a:cxnLst/>
                <a:rect l="l" t="t" r="r" b="b"/>
                <a:pathLst>
                  <a:path w="1368625" h="577609">
                    <a:moveTo>
                      <a:pt x="75982" y="0"/>
                    </a:moveTo>
                    <a:lnTo>
                      <a:pt x="1292643" y="0"/>
                    </a:lnTo>
                    <a:cubicBezTo>
                      <a:pt x="1312795" y="0"/>
                      <a:pt x="1332121" y="8005"/>
                      <a:pt x="1346371" y="22254"/>
                    </a:cubicBezTo>
                    <a:cubicBezTo>
                      <a:pt x="1360620" y="36504"/>
                      <a:pt x="1368625" y="55830"/>
                      <a:pt x="1368625" y="75982"/>
                    </a:cubicBezTo>
                    <a:lnTo>
                      <a:pt x="1368625" y="501628"/>
                    </a:lnTo>
                    <a:cubicBezTo>
                      <a:pt x="1368625" y="521779"/>
                      <a:pt x="1360620" y="541105"/>
                      <a:pt x="1346371" y="555355"/>
                    </a:cubicBezTo>
                    <a:cubicBezTo>
                      <a:pt x="1332121" y="569604"/>
                      <a:pt x="1312795" y="577609"/>
                      <a:pt x="1292643" y="577609"/>
                    </a:cubicBezTo>
                    <a:lnTo>
                      <a:pt x="75982" y="577609"/>
                    </a:lnTo>
                    <a:cubicBezTo>
                      <a:pt x="55830" y="577609"/>
                      <a:pt x="36504" y="569604"/>
                      <a:pt x="22254" y="555355"/>
                    </a:cubicBezTo>
                    <a:cubicBezTo>
                      <a:pt x="8005" y="541105"/>
                      <a:pt x="0" y="521779"/>
                      <a:pt x="0" y="501628"/>
                    </a:cubicBezTo>
                    <a:lnTo>
                      <a:pt x="0" y="75982"/>
                    </a:lnTo>
                    <a:cubicBezTo>
                      <a:pt x="0" y="55830"/>
                      <a:pt x="8005" y="36504"/>
                      <a:pt x="22254" y="22254"/>
                    </a:cubicBezTo>
                    <a:cubicBezTo>
                      <a:pt x="36504" y="8005"/>
                      <a:pt x="55830" y="0"/>
                      <a:pt x="75982" y="0"/>
                    </a:cubicBezTo>
                    <a:close/>
                  </a:path>
                </a:pathLst>
              </a:custGeom>
              <a:solidFill>
                <a:srgbClr val="FF914D"/>
              </a:solidFill>
            </p:spPr>
            <p:txBody>
              <a:bodyPr/>
              <a:lstStyle/>
              <a:p>
                <a:endParaRPr lang="en-US"/>
              </a:p>
            </p:txBody>
          </p:sp>
          <p:sp>
            <p:nvSpPr>
              <p:cNvPr id="11" name="TextBox 11"/>
              <p:cNvSpPr txBox="1"/>
              <p:nvPr/>
            </p:nvSpPr>
            <p:spPr>
              <a:xfrm>
                <a:off x="0" y="0"/>
                <a:ext cx="1368625" cy="577609"/>
              </a:xfrm>
              <a:prstGeom prst="rect">
                <a:avLst/>
              </a:prstGeom>
            </p:spPr>
            <p:txBody>
              <a:bodyPr lIns="50800" tIns="50800" rIns="50800" bIns="50800" rtlCol="0" anchor="ctr"/>
              <a:lstStyle/>
              <a:p>
                <a:pPr algn="ctr">
                  <a:lnSpc>
                    <a:spcPts val="2639"/>
                  </a:lnSpc>
                </a:pPr>
                <a:endParaRPr/>
              </a:p>
            </p:txBody>
          </p:sp>
        </p:grpSp>
        <p:sp>
          <p:nvSpPr>
            <p:cNvPr id="12" name="TextBox 12"/>
            <p:cNvSpPr txBox="1"/>
            <p:nvPr/>
          </p:nvSpPr>
          <p:spPr>
            <a:xfrm>
              <a:off x="2269792" y="827721"/>
              <a:ext cx="3598997" cy="787312"/>
            </a:xfrm>
            <a:prstGeom prst="rect">
              <a:avLst/>
            </a:prstGeom>
          </p:spPr>
          <p:txBody>
            <a:bodyPr lIns="0" tIns="0" rIns="0" bIns="0" rtlCol="0" anchor="t">
              <a:spAutoFit/>
            </a:bodyPr>
            <a:lstStyle/>
            <a:p>
              <a:pPr>
                <a:lnSpc>
                  <a:spcPts val="4481"/>
                </a:lnSpc>
              </a:pPr>
              <a:r>
                <a:rPr lang="en-US" sz="3734">
                  <a:solidFill>
                    <a:srgbClr val="FFFFFF"/>
                  </a:solidFill>
                  <a:latin typeface="Telegraf Bold"/>
                </a:rPr>
                <a:t>ATTACKER</a:t>
              </a:r>
            </a:p>
          </p:txBody>
        </p:sp>
        <p:sp>
          <p:nvSpPr>
            <p:cNvPr id="13" name="TextBox 13"/>
            <p:cNvSpPr txBox="1"/>
            <p:nvPr/>
          </p:nvSpPr>
          <p:spPr>
            <a:xfrm>
              <a:off x="2269792" y="1605637"/>
              <a:ext cx="3598997" cy="450762"/>
            </a:xfrm>
            <a:prstGeom prst="rect">
              <a:avLst/>
            </a:prstGeom>
          </p:spPr>
          <p:txBody>
            <a:bodyPr lIns="0" tIns="0" rIns="0" bIns="0" rtlCol="0" anchor="t">
              <a:spAutoFit/>
            </a:bodyPr>
            <a:lstStyle/>
            <a:p>
              <a:pPr>
                <a:lnSpc>
                  <a:spcPts val="2560"/>
                </a:lnSpc>
              </a:pPr>
              <a:r>
                <a:rPr lang="en-US" sz="2134">
                  <a:solidFill>
                    <a:srgbClr val="FFFFFF"/>
                  </a:solidFill>
                  <a:latin typeface="Telegraf"/>
                </a:rPr>
                <a:t>2024</a:t>
              </a:r>
            </a:p>
          </p:txBody>
        </p:sp>
        <p:sp>
          <p:nvSpPr>
            <p:cNvPr id="14" name="Freeform 14"/>
            <p:cNvSpPr/>
            <p:nvPr/>
          </p:nvSpPr>
          <p:spPr>
            <a:xfrm>
              <a:off x="609015" y="865821"/>
              <a:ext cx="1141823" cy="1192505"/>
            </a:xfrm>
            <a:custGeom>
              <a:avLst/>
              <a:gdLst/>
              <a:ahLst/>
              <a:cxnLst/>
              <a:rect l="l" t="t" r="r" b="b"/>
              <a:pathLst>
                <a:path w="1141823" h="1192505">
                  <a:moveTo>
                    <a:pt x="0" y="0"/>
                  </a:moveTo>
                  <a:lnTo>
                    <a:pt x="1141823" y="0"/>
                  </a:lnTo>
                  <a:lnTo>
                    <a:pt x="1141823" y="1192505"/>
                  </a:lnTo>
                  <a:lnTo>
                    <a:pt x="0" y="119250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4AAD">
                <a:alpha val="100000"/>
              </a:srgbClr>
            </a:gs>
            <a:gs pos="100000">
              <a:srgbClr val="CB6CE6">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5146446" y="4046945"/>
            <a:ext cx="7995108" cy="2193110"/>
            <a:chOff x="0" y="0"/>
            <a:chExt cx="2105708" cy="577609"/>
          </a:xfrm>
        </p:grpSpPr>
        <p:sp>
          <p:nvSpPr>
            <p:cNvPr id="3" name="Freeform 3"/>
            <p:cNvSpPr/>
            <p:nvPr/>
          </p:nvSpPr>
          <p:spPr>
            <a:xfrm>
              <a:off x="0" y="0"/>
              <a:ext cx="2105708" cy="577609"/>
            </a:xfrm>
            <a:custGeom>
              <a:avLst/>
              <a:gdLst/>
              <a:ahLst/>
              <a:cxnLst/>
              <a:rect l="l" t="t" r="r" b="b"/>
              <a:pathLst>
                <a:path w="2105708" h="577609">
                  <a:moveTo>
                    <a:pt x="49385" y="0"/>
                  </a:moveTo>
                  <a:lnTo>
                    <a:pt x="2056323" y="0"/>
                  </a:lnTo>
                  <a:cubicBezTo>
                    <a:pt x="2069420" y="0"/>
                    <a:pt x="2081981" y="5203"/>
                    <a:pt x="2091243" y="14465"/>
                  </a:cubicBezTo>
                  <a:cubicBezTo>
                    <a:pt x="2100505" y="23726"/>
                    <a:pt x="2105708" y="36287"/>
                    <a:pt x="2105708" y="49385"/>
                  </a:cubicBezTo>
                  <a:lnTo>
                    <a:pt x="2105708" y="528224"/>
                  </a:lnTo>
                  <a:cubicBezTo>
                    <a:pt x="2105708" y="541322"/>
                    <a:pt x="2100505" y="553883"/>
                    <a:pt x="2091243" y="563145"/>
                  </a:cubicBezTo>
                  <a:cubicBezTo>
                    <a:pt x="2081981" y="572406"/>
                    <a:pt x="2069420" y="577609"/>
                    <a:pt x="2056323" y="577609"/>
                  </a:cubicBezTo>
                  <a:lnTo>
                    <a:pt x="49385" y="577609"/>
                  </a:lnTo>
                  <a:cubicBezTo>
                    <a:pt x="36287" y="577609"/>
                    <a:pt x="23726" y="572406"/>
                    <a:pt x="14465" y="563145"/>
                  </a:cubicBezTo>
                  <a:cubicBezTo>
                    <a:pt x="5203" y="553883"/>
                    <a:pt x="0" y="541322"/>
                    <a:pt x="0" y="528224"/>
                  </a:cubicBezTo>
                  <a:lnTo>
                    <a:pt x="0" y="49385"/>
                  </a:lnTo>
                  <a:cubicBezTo>
                    <a:pt x="0" y="36287"/>
                    <a:pt x="5203" y="23726"/>
                    <a:pt x="14465" y="14465"/>
                  </a:cubicBezTo>
                  <a:cubicBezTo>
                    <a:pt x="23726" y="5203"/>
                    <a:pt x="36287" y="0"/>
                    <a:pt x="49385" y="0"/>
                  </a:cubicBezTo>
                  <a:close/>
                </a:path>
              </a:pathLst>
            </a:custGeom>
            <a:solidFill>
              <a:srgbClr val="FF914D"/>
            </a:solidFill>
          </p:spPr>
          <p:txBody>
            <a:bodyPr/>
            <a:lstStyle/>
            <a:p>
              <a:endParaRPr lang="en-US"/>
            </a:p>
          </p:txBody>
        </p:sp>
        <p:sp>
          <p:nvSpPr>
            <p:cNvPr id="4" name="TextBox 4"/>
            <p:cNvSpPr txBox="1"/>
            <p:nvPr/>
          </p:nvSpPr>
          <p:spPr>
            <a:xfrm>
              <a:off x="0" y="0"/>
              <a:ext cx="2105708" cy="577609"/>
            </a:xfrm>
            <a:prstGeom prst="rect">
              <a:avLst/>
            </a:prstGeom>
          </p:spPr>
          <p:txBody>
            <a:bodyPr lIns="50800" tIns="50800" rIns="50800" bIns="50800" rtlCol="0" anchor="ctr"/>
            <a:lstStyle/>
            <a:p>
              <a:pPr algn="ctr">
                <a:lnSpc>
                  <a:spcPts val="2639"/>
                </a:lnSpc>
              </a:pPr>
              <a:endParaRPr/>
            </a:p>
          </p:txBody>
        </p:sp>
      </p:grpSp>
      <p:sp>
        <p:nvSpPr>
          <p:cNvPr id="5" name="TextBox 5"/>
          <p:cNvSpPr txBox="1"/>
          <p:nvPr/>
        </p:nvSpPr>
        <p:spPr>
          <a:xfrm>
            <a:off x="7060158" y="4624443"/>
            <a:ext cx="4167684" cy="971440"/>
          </a:xfrm>
          <a:prstGeom prst="rect">
            <a:avLst/>
          </a:prstGeom>
        </p:spPr>
        <p:txBody>
          <a:bodyPr lIns="0" tIns="0" rIns="0" bIns="0" rtlCol="0" anchor="t">
            <a:spAutoFit/>
          </a:bodyPr>
          <a:lstStyle/>
          <a:p>
            <a:pPr marL="0" lvl="0" indent="0" algn="ctr">
              <a:lnSpc>
                <a:spcPts val="7199"/>
              </a:lnSpc>
              <a:spcBef>
                <a:spcPct val="0"/>
              </a:spcBef>
            </a:pPr>
            <a:r>
              <a:rPr lang="en-US" sz="5999">
                <a:solidFill>
                  <a:srgbClr val="FFFFFF"/>
                </a:solidFill>
                <a:latin typeface="Telegraf Bold"/>
              </a:rPr>
              <a:t>Q&amp;A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828031"/>
            <a:ext cx="7641449" cy="1152525"/>
          </a:xfrm>
          <a:prstGeom prst="rect">
            <a:avLst/>
          </a:prstGeom>
        </p:spPr>
        <p:txBody>
          <a:bodyPr lIns="0" tIns="0" rIns="0" bIns="0" rtlCol="0" anchor="t">
            <a:spAutoFit/>
          </a:bodyPr>
          <a:lstStyle/>
          <a:p>
            <a:pPr marL="0" lvl="0" indent="0" algn="l">
              <a:lnSpc>
                <a:spcPts val="9000"/>
              </a:lnSpc>
              <a:spcBef>
                <a:spcPct val="0"/>
              </a:spcBef>
            </a:pPr>
            <a:r>
              <a:rPr lang="en-US" sz="7500">
                <a:solidFill>
                  <a:srgbClr val="1B1B1B"/>
                </a:solidFill>
                <a:latin typeface="Montserrat Bold"/>
              </a:rPr>
              <a:t>Dữ liệu mẫu</a:t>
            </a:r>
          </a:p>
        </p:txBody>
      </p:sp>
      <p:sp>
        <p:nvSpPr>
          <p:cNvPr id="3" name="AutoShape 3"/>
          <p:cNvSpPr/>
          <p:nvPr/>
        </p:nvSpPr>
        <p:spPr>
          <a:xfrm flipV="1">
            <a:off x="7519024" y="2031519"/>
            <a:ext cx="0" cy="6705911"/>
          </a:xfrm>
          <a:prstGeom prst="line">
            <a:avLst/>
          </a:prstGeom>
          <a:ln w="28575" cap="flat">
            <a:solidFill>
              <a:srgbClr val="D9D9D9"/>
            </a:solidFill>
            <a:prstDash val="solid"/>
            <a:headEnd type="none" w="sm" len="sm"/>
            <a:tailEnd type="none" w="sm" len="sm"/>
          </a:ln>
        </p:spPr>
        <p:txBody>
          <a:bodyPr/>
          <a:lstStyle/>
          <a:p>
            <a:endParaRPr lang="en-US"/>
          </a:p>
        </p:txBody>
      </p:sp>
      <p:sp>
        <p:nvSpPr>
          <p:cNvPr id="4" name="AutoShape 4"/>
          <p:cNvSpPr/>
          <p:nvPr/>
        </p:nvSpPr>
        <p:spPr>
          <a:xfrm>
            <a:off x="7519024" y="6449702"/>
            <a:ext cx="8262544" cy="0"/>
          </a:xfrm>
          <a:prstGeom prst="line">
            <a:avLst/>
          </a:prstGeom>
          <a:ln w="28575" cap="flat">
            <a:solidFill>
              <a:srgbClr val="D9D9D9"/>
            </a:solidFill>
            <a:prstDash val="solid"/>
            <a:headEnd type="none" w="sm" len="sm"/>
            <a:tailEnd type="none" w="sm" len="sm"/>
          </a:ln>
        </p:spPr>
        <p:txBody>
          <a:bodyPr/>
          <a:lstStyle/>
          <a:p>
            <a:endParaRPr lang="en-US"/>
          </a:p>
        </p:txBody>
      </p:sp>
      <p:sp>
        <p:nvSpPr>
          <p:cNvPr id="5" name="AutoShape 5"/>
          <p:cNvSpPr/>
          <p:nvPr/>
        </p:nvSpPr>
        <p:spPr>
          <a:xfrm>
            <a:off x="1028700" y="5271011"/>
            <a:ext cx="2107821" cy="0"/>
          </a:xfrm>
          <a:prstGeom prst="line">
            <a:avLst/>
          </a:prstGeom>
          <a:ln w="190500" cap="rnd">
            <a:solidFill>
              <a:srgbClr val="004AAD"/>
            </a:solidFill>
            <a:prstDash val="solid"/>
            <a:headEnd type="none" w="sm" len="sm"/>
            <a:tailEnd type="none" w="sm" len="sm"/>
          </a:ln>
        </p:spPr>
        <p:txBody>
          <a:bodyPr/>
          <a:lstStyle/>
          <a:p>
            <a:endParaRPr lang="en-US"/>
          </a:p>
        </p:txBody>
      </p:sp>
      <p:grpSp>
        <p:nvGrpSpPr>
          <p:cNvPr id="6" name="Group 6"/>
          <p:cNvGrpSpPr/>
          <p:nvPr/>
        </p:nvGrpSpPr>
        <p:grpSpPr>
          <a:xfrm>
            <a:off x="0" y="0"/>
            <a:ext cx="18288000" cy="442608"/>
            <a:chOff x="0" y="0"/>
            <a:chExt cx="4816593" cy="116572"/>
          </a:xfrm>
        </p:grpSpPr>
        <p:sp>
          <p:nvSpPr>
            <p:cNvPr id="7" name="Freeform 7"/>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8" name="TextBox 8"/>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028700" y="5671907"/>
            <a:ext cx="1890533" cy="1890533"/>
          </a:xfrm>
          <a:custGeom>
            <a:avLst/>
            <a:gdLst/>
            <a:ahLst/>
            <a:cxnLst/>
            <a:rect l="l" t="t" r="r" b="b"/>
            <a:pathLst>
              <a:path w="1890533" h="1890533">
                <a:moveTo>
                  <a:pt x="0" y="0"/>
                </a:moveTo>
                <a:lnTo>
                  <a:pt x="1890533" y="0"/>
                </a:lnTo>
                <a:lnTo>
                  <a:pt x="1890533" y="1890533"/>
                </a:lnTo>
                <a:lnTo>
                  <a:pt x="0" y="1890533"/>
                </a:lnTo>
                <a:lnTo>
                  <a:pt x="0" y="0"/>
                </a:lnTo>
                <a:close/>
              </a:path>
            </a:pathLst>
          </a:custGeom>
          <a:blipFill>
            <a:blip r:embed="rId2"/>
            <a:stretch>
              <a:fillRect/>
            </a:stretch>
          </a:blipFill>
        </p:spPr>
        <p:txBody>
          <a:bodyPr/>
          <a:lstStyle/>
          <a:p>
            <a:endParaRPr lang="en-US"/>
          </a:p>
        </p:txBody>
      </p:sp>
      <p:sp>
        <p:nvSpPr>
          <p:cNvPr id="10" name="TextBox 10"/>
          <p:cNvSpPr txBox="1"/>
          <p:nvPr/>
        </p:nvSpPr>
        <p:spPr>
          <a:xfrm>
            <a:off x="8120761" y="7009579"/>
            <a:ext cx="10519664" cy="533810"/>
          </a:xfrm>
          <a:prstGeom prst="rect">
            <a:avLst/>
          </a:prstGeom>
        </p:spPr>
        <p:txBody>
          <a:bodyPr lIns="0" tIns="0" rIns="0" bIns="0" rtlCol="0" anchor="t">
            <a:spAutoFit/>
          </a:bodyPr>
          <a:lstStyle/>
          <a:p>
            <a:pPr marL="0" lvl="0" indent="0" algn="l">
              <a:lnSpc>
                <a:spcPts val="4279"/>
              </a:lnSpc>
              <a:spcBef>
                <a:spcPct val="0"/>
              </a:spcBef>
            </a:pPr>
            <a:r>
              <a:rPr lang="en-US" sz="3566">
                <a:solidFill>
                  <a:srgbClr val="FF914D"/>
                </a:solidFill>
                <a:latin typeface="Montserrat Bold"/>
              </a:rPr>
              <a:t>04/05/2020            11/04/2024</a:t>
            </a:r>
          </a:p>
        </p:txBody>
      </p:sp>
      <p:grpSp>
        <p:nvGrpSpPr>
          <p:cNvPr id="11" name="Group 11"/>
          <p:cNvGrpSpPr/>
          <p:nvPr/>
        </p:nvGrpSpPr>
        <p:grpSpPr>
          <a:xfrm>
            <a:off x="11294761" y="6937618"/>
            <a:ext cx="677733" cy="677733"/>
            <a:chOff x="0" y="0"/>
            <a:chExt cx="812800" cy="812800"/>
          </a:xfrm>
        </p:grpSpPr>
        <p:sp>
          <p:nvSpPr>
            <p:cNvPr id="12" name="Freeform 12"/>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004AAD"/>
            </a:solidFill>
          </p:spPr>
          <p:txBody>
            <a:bodyPr/>
            <a:lstStyle/>
            <a:p>
              <a:endParaRPr lang="en-US"/>
            </a:p>
          </p:txBody>
        </p:sp>
        <p:sp>
          <p:nvSpPr>
            <p:cNvPr id="13" name="TextBox 13"/>
            <p:cNvSpPr txBox="1"/>
            <p:nvPr/>
          </p:nvSpPr>
          <p:spPr>
            <a:xfrm>
              <a:off x="0" y="165100"/>
              <a:ext cx="711200" cy="444500"/>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8111236" y="3107844"/>
            <a:ext cx="10519664" cy="1229393"/>
          </a:xfrm>
          <a:prstGeom prst="rect">
            <a:avLst/>
          </a:prstGeom>
        </p:spPr>
        <p:txBody>
          <a:bodyPr lIns="0" tIns="0" rIns="0" bIns="0" rtlCol="0" anchor="t">
            <a:spAutoFit/>
          </a:bodyPr>
          <a:lstStyle/>
          <a:p>
            <a:pPr marL="0" lvl="0" indent="0" algn="l">
              <a:lnSpc>
                <a:spcPts val="4992"/>
              </a:lnSpc>
            </a:pPr>
            <a:r>
              <a:rPr lang="en-US" sz="3566">
                <a:solidFill>
                  <a:srgbClr val="FF914D"/>
                </a:solidFill>
                <a:latin typeface="Montserrat Bold"/>
              </a:rPr>
              <a:t>Dữ liệu VN100 từ thư viện mã nguồn mở “vnstock”</a:t>
            </a:r>
          </a:p>
        </p:txBody>
      </p:sp>
      <p:sp>
        <p:nvSpPr>
          <p:cNvPr id="15" name="TextBox 15"/>
          <p:cNvSpPr txBox="1"/>
          <p:nvPr/>
        </p:nvSpPr>
        <p:spPr>
          <a:xfrm>
            <a:off x="8111236" y="4416299"/>
            <a:ext cx="8847886" cy="1468693"/>
          </a:xfrm>
          <a:prstGeom prst="rect">
            <a:avLst/>
          </a:prstGeom>
        </p:spPr>
        <p:txBody>
          <a:bodyPr lIns="0" tIns="0" rIns="0" bIns="0" rtlCol="0" anchor="t">
            <a:spAutoFit/>
          </a:bodyPr>
          <a:lstStyle/>
          <a:p>
            <a:pPr algn="just">
              <a:lnSpc>
                <a:spcPts val="3923"/>
              </a:lnSpc>
              <a:spcBef>
                <a:spcPct val="0"/>
              </a:spcBef>
            </a:pPr>
            <a:r>
              <a:rPr lang="en-US" sz="2802" dirty="0">
                <a:solidFill>
                  <a:srgbClr val="1B1B1B"/>
                </a:solidFill>
                <a:latin typeface="Montserrat"/>
              </a:rPr>
              <a:t>Thu </a:t>
            </a:r>
            <a:r>
              <a:rPr lang="en-US" sz="2802" dirty="0" err="1">
                <a:solidFill>
                  <a:srgbClr val="1B1B1B"/>
                </a:solidFill>
                <a:latin typeface="Montserrat"/>
              </a:rPr>
              <a:t>dư</a:t>
            </a:r>
            <a:r>
              <a:rPr lang="en-US" sz="2802" dirty="0">
                <a:solidFill>
                  <a:srgbClr val="1B1B1B"/>
                </a:solidFill>
                <a:latin typeface="Montserrat"/>
              </a:rPr>
              <a:t>̃ </a:t>
            </a:r>
            <a:r>
              <a:rPr lang="en-US" sz="2802" dirty="0" err="1">
                <a:solidFill>
                  <a:srgbClr val="1B1B1B"/>
                </a:solidFill>
                <a:latin typeface="Montserrat"/>
              </a:rPr>
              <a:t>liệu</a:t>
            </a:r>
            <a:r>
              <a:rPr lang="en-US" sz="2802" dirty="0">
                <a:solidFill>
                  <a:srgbClr val="1B1B1B"/>
                </a:solidFill>
                <a:latin typeface="Montserrat"/>
              </a:rPr>
              <a:t> </a:t>
            </a:r>
            <a:r>
              <a:rPr lang="en-US" sz="2802" dirty="0" err="1">
                <a:solidFill>
                  <a:srgbClr val="1B1B1B"/>
                </a:solidFill>
                <a:latin typeface="Montserrat"/>
              </a:rPr>
              <a:t>nhu</a:t>
            </a:r>
            <a:r>
              <a:rPr lang="en-US" sz="2802" dirty="0">
                <a:solidFill>
                  <a:srgbClr val="1B1B1B"/>
                </a:solidFill>
                <a:latin typeface="Montserrat"/>
              </a:rPr>
              <a:t>̛ </a:t>
            </a:r>
            <a:r>
              <a:rPr lang="en-US" sz="2802" dirty="0" err="1">
                <a:solidFill>
                  <a:srgbClr val="1B1B1B"/>
                </a:solidFill>
                <a:latin typeface="Montserrat"/>
              </a:rPr>
              <a:t>gia</a:t>
            </a:r>
            <a:r>
              <a:rPr lang="en-US" sz="2802" dirty="0">
                <a:solidFill>
                  <a:srgbClr val="1B1B1B"/>
                </a:solidFill>
                <a:latin typeface="Montserrat"/>
              </a:rPr>
              <a:t>́ </a:t>
            </a:r>
            <a:r>
              <a:rPr lang="en-US" sz="2802" dirty="0" err="1">
                <a:solidFill>
                  <a:srgbClr val="1B1B1B"/>
                </a:solidFill>
                <a:latin typeface="Montserrat"/>
              </a:rPr>
              <a:t>đóng</a:t>
            </a:r>
            <a:r>
              <a:rPr lang="en-US" sz="2802" dirty="0">
                <a:solidFill>
                  <a:srgbClr val="1B1B1B"/>
                </a:solidFill>
                <a:latin typeface="Montserrat"/>
              </a:rPr>
              <a:t> </a:t>
            </a:r>
            <a:r>
              <a:rPr lang="en-US" sz="2802" dirty="0" err="1">
                <a:solidFill>
                  <a:srgbClr val="1B1B1B"/>
                </a:solidFill>
                <a:latin typeface="Montserrat"/>
              </a:rPr>
              <a:t>cửa</a:t>
            </a:r>
            <a:r>
              <a:rPr lang="en-US" sz="2802" dirty="0">
                <a:solidFill>
                  <a:srgbClr val="1B1B1B"/>
                </a:solidFill>
                <a:latin typeface="Montserrat"/>
              </a:rPr>
              <a:t> - Close; </a:t>
            </a:r>
            <a:r>
              <a:rPr lang="en-US" sz="2802" dirty="0" err="1">
                <a:solidFill>
                  <a:srgbClr val="1B1B1B"/>
                </a:solidFill>
                <a:latin typeface="Montserrat"/>
              </a:rPr>
              <a:t>gia</a:t>
            </a:r>
            <a:r>
              <a:rPr lang="en-US" sz="2802" dirty="0">
                <a:solidFill>
                  <a:srgbClr val="1B1B1B"/>
                </a:solidFill>
                <a:latin typeface="Montserrat"/>
              </a:rPr>
              <a:t>́ </a:t>
            </a:r>
            <a:r>
              <a:rPr lang="en-US" sz="2802" dirty="0" err="1">
                <a:solidFill>
                  <a:srgbClr val="1B1B1B"/>
                </a:solidFill>
                <a:latin typeface="Montserrat"/>
              </a:rPr>
              <a:t>mơ</a:t>
            </a:r>
            <a:r>
              <a:rPr lang="en-US" sz="2802" dirty="0">
                <a:solidFill>
                  <a:srgbClr val="1B1B1B"/>
                </a:solidFill>
                <a:latin typeface="Montserrat"/>
              </a:rPr>
              <a:t>̉ </a:t>
            </a:r>
            <a:r>
              <a:rPr lang="en-US" sz="2802" dirty="0" err="1">
                <a:solidFill>
                  <a:srgbClr val="1B1B1B"/>
                </a:solidFill>
                <a:latin typeface="Montserrat"/>
              </a:rPr>
              <a:t>cửa</a:t>
            </a:r>
            <a:r>
              <a:rPr lang="en-US" sz="2802" dirty="0">
                <a:solidFill>
                  <a:srgbClr val="1B1B1B"/>
                </a:solidFill>
                <a:latin typeface="Montserrat"/>
              </a:rPr>
              <a:t> - Open; </a:t>
            </a:r>
            <a:r>
              <a:rPr lang="en-US" sz="2802" dirty="0" err="1">
                <a:solidFill>
                  <a:srgbClr val="1B1B1B"/>
                </a:solidFill>
                <a:latin typeface="Montserrat"/>
              </a:rPr>
              <a:t>gia</a:t>
            </a:r>
            <a:r>
              <a:rPr lang="en-US" sz="2802" dirty="0">
                <a:solidFill>
                  <a:srgbClr val="1B1B1B"/>
                </a:solidFill>
                <a:latin typeface="Montserrat"/>
              </a:rPr>
              <a:t>́ </a:t>
            </a:r>
            <a:r>
              <a:rPr lang="en-US" sz="2802" dirty="0" err="1">
                <a:solidFill>
                  <a:srgbClr val="1B1B1B"/>
                </a:solidFill>
                <a:latin typeface="Montserrat"/>
              </a:rPr>
              <a:t>cao</a:t>
            </a:r>
            <a:r>
              <a:rPr lang="en-US" sz="2802" dirty="0">
                <a:solidFill>
                  <a:srgbClr val="1B1B1B"/>
                </a:solidFill>
                <a:latin typeface="Montserrat"/>
              </a:rPr>
              <a:t> </a:t>
            </a:r>
            <a:r>
              <a:rPr lang="en-US" sz="2802" dirty="0" err="1">
                <a:solidFill>
                  <a:srgbClr val="1B1B1B"/>
                </a:solidFill>
                <a:latin typeface="Montserrat"/>
              </a:rPr>
              <a:t>nhất</a:t>
            </a:r>
            <a:r>
              <a:rPr lang="en-US" sz="2802" dirty="0">
                <a:solidFill>
                  <a:srgbClr val="1B1B1B"/>
                </a:solidFill>
                <a:latin typeface="Montserrat"/>
              </a:rPr>
              <a:t> </a:t>
            </a:r>
            <a:r>
              <a:rPr lang="en-US" sz="2802" dirty="0" err="1">
                <a:solidFill>
                  <a:srgbClr val="1B1B1B"/>
                </a:solidFill>
                <a:latin typeface="Montserrat"/>
              </a:rPr>
              <a:t>trong</a:t>
            </a:r>
            <a:r>
              <a:rPr lang="en-US" sz="2802" dirty="0">
                <a:solidFill>
                  <a:srgbClr val="1B1B1B"/>
                </a:solidFill>
                <a:latin typeface="Montserrat"/>
              </a:rPr>
              <a:t> </a:t>
            </a:r>
            <a:r>
              <a:rPr lang="en-US" sz="2802" dirty="0" err="1">
                <a:solidFill>
                  <a:srgbClr val="1B1B1B"/>
                </a:solidFill>
                <a:latin typeface="Montserrat"/>
              </a:rPr>
              <a:t>ngày</a:t>
            </a:r>
            <a:r>
              <a:rPr lang="en-US" sz="2802" dirty="0">
                <a:solidFill>
                  <a:srgbClr val="1B1B1B"/>
                </a:solidFill>
                <a:latin typeface="Montserrat"/>
              </a:rPr>
              <a:t> - High; </a:t>
            </a:r>
            <a:r>
              <a:rPr lang="en-US" sz="2802" dirty="0" err="1">
                <a:solidFill>
                  <a:srgbClr val="1B1B1B"/>
                </a:solidFill>
                <a:latin typeface="Montserrat"/>
              </a:rPr>
              <a:t>gia</a:t>
            </a:r>
            <a:r>
              <a:rPr lang="en-US" sz="2802" dirty="0">
                <a:solidFill>
                  <a:srgbClr val="1B1B1B"/>
                </a:solidFill>
                <a:latin typeface="Montserrat"/>
              </a:rPr>
              <a:t>́ </a:t>
            </a:r>
            <a:r>
              <a:rPr lang="en-US" sz="2802" dirty="0" err="1">
                <a:solidFill>
                  <a:srgbClr val="1B1B1B"/>
                </a:solidFill>
                <a:latin typeface="Montserrat"/>
              </a:rPr>
              <a:t>thấp</a:t>
            </a:r>
            <a:r>
              <a:rPr lang="en-US" sz="2802" dirty="0">
                <a:solidFill>
                  <a:srgbClr val="1B1B1B"/>
                </a:solidFill>
                <a:latin typeface="Montserrat"/>
              </a:rPr>
              <a:t> </a:t>
            </a:r>
            <a:r>
              <a:rPr lang="en-US" sz="2802" dirty="0" err="1">
                <a:solidFill>
                  <a:srgbClr val="1B1B1B"/>
                </a:solidFill>
                <a:latin typeface="Montserrat"/>
              </a:rPr>
              <a:t>nhất</a:t>
            </a:r>
            <a:r>
              <a:rPr lang="en-US" sz="2802" dirty="0">
                <a:solidFill>
                  <a:srgbClr val="1B1B1B"/>
                </a:solidFill>
                <a:latin typeface="Montserrat"/>
              </a:rPr>
              <a:t> </a:t>
            </a:r>
            <a:r>
              <a:rPr lang="en-US" sz="2802" dirty="0" err="1">
                <a:solidFill>
                  <a:srgbClr val="1B1B1B"/>
                </a:solidFill>
                <a:latin typeface="Montserrat"/>
              </a:rPr>
              <a:t>trong</a:t>
            </a:r>
            <a:r>
              <a:rPr lang="en-US" sz="2802" dirty="0">
                <a:solidFill>
                  <a:srgbClr val="1B1B1B"/>
                </a:solidFill>
                <a:latin typeface="Montserrat"/>
              </a:rPr>
              <a:t> </a:t>
            </a:r>
            <a:r>
              <a:rPr lang="en-US" sz="2802" dirty="0" err="1">
                <a:solidFill>
                  <a:srgbClr val="1B1B1B"/>
                </a:solidFill>
                <a:latin typeface="Montserrat"/>
              </a:rPr>
              <a:t>ngày</a:t>
            </a:r>
            <a:r>
              <a:rPr lang="en-US" sz="2802" dirty="0">
                <a:solidFill>
                  <a:srgbClr val="1B1B1B"/>
                </a:solidFill>
                <a:latin typeface="Montserrat"/>
              </a:rPr>
              <a:t> </a:t>
            </a:r>
            <a:r>
              <a:rPr lang="en-US" sz="2802" dirty="0" err="1">
                <a:solidFill>
                  <a:srgbClr val="1B1B1B"/>
                </a:solidFill>
                <a:latin typeface="Montserrat"/>
              </a:rPr>
              <a:t>tính</a:t>
            </a:r>
            <a:r>
              <a:rPr lang="en-US" sz="2802" dirty="0">
                <a:solidFill>
                  <a:srgbClr val="1B1B1B"/>
                </a:solidFill>
                <a:latin typeface="Montserrat"/>
              </a:rPr>
              <a:t> - Low </a:t>
            </a:r>
            <a:r>
              <a:rPr lang="en-US" sz="2802" dirty="0" err="1">
                <a:solidFill>
                  <a:srgbClr val="1B1B1B"/>
                </a:solidFill>
                <a:latin typeface="Montserrat"/>
              </a:rPr>
              <a:t>va</a:t>
            </a:r>
            <a:r>
              <a:rPr lang="en-US" sz="2802" dirty="0">
                <a:solidFill>
                  <a:srgbClr val="1B1B1B"/>
                </a:solidFill>
                <a:latin typeface="Montserrat"/>
              </a:rPr>
              <a:t>̀ tỷ </a:t>
            </a:r>
            <a:r>
              <a:rPr lang="en-US" sz="2802" dirty="0" err="1">
                <a:solidFill>
                  <a:srgbClr val="1B1B1B"/>
                </a:solidFill>
                <a:latin typeface="Montserrat"/>
              </a:rPr>
              <a:t>trọng</a:t>
            </a:r>
            <a:r>
              <a:rPr lang="en-US" sz="2802" dirty="0">
                <a:solidFill>
                  <a:srgbClr val="1B1B1B"/>
                </a:solidFill>
                <a:latin typeface="Montserrat"/>
              </a:rPr>
              <a:t> - Volume</a:t>
            </a:r>
          </a:p>
        </p:txBody>
      </p:sp>
      <p:sp>
        <p:nvSpPr>
          <p:cNvPr id="16" name="TextBox 16"/>
          <p:cNvSpPr txBox="1"/>
          <p:nvPr/>
        </p:nvSpPr>
        <p:spPr>
          <a:xfrm>
            <a:off x="16973881" y="9191625"/>
            <a:ext cx="285419" cy="580368"/>
          </a:xfrm>
          <a:prstGeom prst="rect">
            <a:avLst/>
          </a:prstGeom>
        </p:spPr>
        <p:txBody>
          <a:bodyPr lIns="0" tIns="0" rIns="0" bIns="0" rtlCol="0" anchor="t">
            <a:spAutoFit/>
          </a:bodyPr>
          <a:lstStyle/>
          <a:p>
            <a:pPr marL="0" lvl="0" indent="0" algn="ctr">
              <a:lnSpc>
                <a:spcPts val="4759"/>
              </a:lnSpc>
              <a:spcBef>
                <a:spcPct val="0"/>
              </a:spcBef>
            </a:pPr>
            <a:r>
              <a:rPr lang="en-US" sz="3399">
                <a:solidFill>
                  <a:srgbClr val="000000"/>
                </a:solidFill>
                <a:latin typeface="Montserrat"/>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Freeform 2"/>
          <p:cNvSpPr/>
          <p:nvPr/>
        </p:nvSpPr>
        <p:spPr>
          <a:xfrm>
            <a:off x="14661193" y="0"/>
            <a:ext cx="3626807" cy="3821044"/>
          </a:xfrm>
          <a:custGeom>
            <a:avLst/>
            <a:gdLst/>
            <a:ahLst/>
            <a:cxnLst/>
            <a:rect l="l" t="t" r="r" b="b"/>
            <a:pathLst>
              <a:path w="3626807" h="3821044">
                <a:moveTo>
                  <a:pt x="0" y="0"/>
                </a:moveTo>
                <a:lnTo>
                  <a:pt x="3626807" y="0"/>
                </a:lnTo>
                <a:lnTo>
                  <a:pt x="3626807" y="3821044"/>
                </a:lnTo>
                <a:lnTo>
                  <a:pt x="0" y="3821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flipV="1">
            <a:off x="0" y="6465956"/>
            <a:ext cx="3626807" cy="3821044"/>
          </a:xfrm>
          <a:custGeom>
            <a:avLst/>
            <a:gdLst/>
            <a:ahLst/>
            <a:cxnLst/>
            <a:rect l="l" t="t" r="r" b="b"/>
            <a:pathLst>
              <a:path w="3626807" h="3821044">
                <a:moveTo>
                  <a:pt x="3626807" y="3821044"/>
                </a:moveTo>
                <a:lnTo>
                  <a:pt x="0" y="3821044"/>
                </a:lnTo>
                <a:lnTo>
                  <a:pt x="0" y="0"/>
                </a:lnTo>
                <a:lnTo>
                  <a:pt x="3626807" y="0"/>
                </a:lnTo>
                <a:lnTo>
                  <a:pt x="3626807" y="3821044"/>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3122981" y="4071823"/>
            <a:ext cx="12042039" cy="1895704"/>
          </a:xfrm>
          <a:prstGeom prst="rect">
            <a:avLst/>
          </a:prstGeom>
        </p:spPr>
        <p:txBody>
          <a:bodyPr lIns="0" tIns="0" rIns="0" bIns="0" rtlCol="0" anchor="t">
            <a:spAutoFit/>
          </a:bodyPr>
          <a:lstStyle/>
          <a:p>
            <a:pPr algn="ctr">
              <a:lnSpc>
                <a:spcPts val="15212"/>
              </a:lnSpc>
              <a:spcBef>
                <a:spcPct val="0"/>
              </a:spcBef>
            </a:pPr>
            <a:r>
              <a:rPr lang="en-US" sz="10866">
                <a:solidFill>
                  <a:srgbClr val="004AAD"/>
                </a:solidFill>
                <a:latin typeface="Arimo Bold"/>
              </a:rPr>
              <a:t>THUẬT TOÁN</a:t>
            </a:r>
          </a:p>
        </p:txBody>
      </p:sp>
      <p:grpSp>
        <p:nvGrpSpPr>
          <p:cNvPr id="5" name="Group 5"/>
          <p:cNvGrpSpPr/>
          <p:nvPr/>
        </p:nvGrpSpPr>
        <p:grpSpPr>
          <a:xfrm>
            <a:off x="16744950" y="8743950"/>
            <a:ext cx="3086100" cy="875402"/>
            <a:chOff x="0" y="0"/>
            <a:chExt cx="812800" cy="230559"/>
          </a:xfrm>
        </p:grpSpPr>
        <p:sp>
          <p:nvSpPr>
            <p:cNvPr id="6" name="Freeform 6"/>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0CA6A2"/>
            </a:solidFill>
          </p:spPr>
          <p:txBody>
            <a:bodyPr/>
            <a:lstStyle/>
            <a:p>
              <a:endParaRPr lang="en-US"/>
            </a:p>
          </p:txBody>
        </p:sp>
        <p:sp>
          <p:nvSpPr>
            <p:cNvPr id="7" name="TextBox 7"/>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6744950" y="8743950"/>
            <a:ext cx="3086100" cy="875402"/>
            <a:chOff x="0" y="0"/>
            <a:chExt cx="812800" cy="230559"/>
          </a:xfrm>
        </p:grpSpPr>
        <p:sp>
          <p:nvSpPr>
            <p:cNvPr id="9" name="Freeform 9"/>
            <p:cNvSpPr/>
            <p:nvPr/>
          </p:nvSpPr>
          <p:spPr>
            <a:xfrm>
              <a:off x="0" y="0"/>
              <a:ext cx="812800" cy="230559"/>
            </a:xfrm>
            <a:custGeom>
              <a:avLst/>
              <a:gdLst/>
              <a:ahLst/>
              <a:cxnLst/>
              <a:rect l="l" t="t" r="r" b="b"/>
              <a:pathLst>
                <a:path w="812800" h="230559">
                  <a:moveTo>
                    <a:pt x="0" y="0"/>
                  </a:moveTo>
                  <a:lnTo>
                    <a:pt x="812800" y="0"/>
                  </a:lnTo>
                  <a:lnTo>
                    <a:pt x="812800" y="230559"/>
                  </a:lnTo>
                  <a:lnTo>
                    <a:pt x="0" y="230559"/>
                  </a:lnTo>
                  <a:close/>
                </a:path>
              </a:pathLst>
            </a:custGeom>
            <a:solidFill>
              <a:srgbClr val="4779CD"/>
            </a:solidFill>
          </p:spPr>
          <p:txBody>
            <a:bodyPr/>
            <a:lstStyle/>
            <a:p>
              <a:endParaRPr lang="en-US"/>
            </a:p>
          </p:txBody>
        </p:sp>
        <p:sp>
          <p:nvSpPr>
            <p:cNvPr id="10" name="TextBox 10"/>
            <p:cNvSpPr txBox="1"/>
            <p:nvPr/>
          </p:nvSpPr>
          <p:spPr>
            <a:xfrm>
              <a:off x="0" y="-38100"/>
              <a:ext cx="812800" cy="26865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6055623" y="8354196"/>
            <a:ext cx="1582825" cy="158282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6390186" y="8600359"/>
            <a:ext cx="913698" cy="1002131"/>
          </a:xfrm>
          <a:prstGeom prst="rect">
            <a:avLst/>
          </a:prstGeom>
        </p:spPr>
        <p:txBody>
          <a:bodyPr lIns="0" tIns="0" rIns="0" bIns="0" rtlCol="0" anchor="t">
            <a:spAutoFit/>
          </a:bodyPr>
          <a:lstStyle/>
          <a:p>
            <a:pPr algn="ctr">
              <a:lnSpc>
                <a:spcPts val="8289"/>
              </a:lnSpc>
              <a:spcBef>
                <a:spcPct val="0"/>
              </a:spcBef>
            </a:pPr>
            <a:r>
              <a:rPr lang="en-US" sz="5921">
                <a:solidFill>
                  <a:srgbClr val="F2F2F2"/>
                </a:solidFill>
                <a:latin typeface="Open Sans Bold"/>
              </a:rPr>
              <a:t>2</a:t>
            </a:r>
          </a:p>
        </p:txBody>
      </p:sp>
      <p:grpSp>
        <p:nvGrpSpPr>
          <p:cNvPr id="15" name="Group 15"/>
          <p:cNvGrpSpPr/>
          <p:nvPr/>
        </p:nvGrpSpPr>
        <p:grpSpPr>
          <a:xfrm>
            <a:off x="715191" y="581511"/>
            <a:ext cx="4455006" cy="894379"/>
            <a:chOff x="0" y="0"/>
            <a:chExt cx="5940009" cy="1192505"/>
          </a:xfrm>
        </p:grpSpPr>
        <p:sp>
          <p:nvSpPr>
            <p:cNvPr id="16" name="Freeform 16"/>
            <p:cNvSpPr/>
            <p:nvPr/>
          </p:nvSpPr>
          <p:spPr>
            <a:xfrm>
              <a:off x="0" y="0"/>
              <a:ext cx="1141823" cy="1192505"/>
            </a:xfrm>
            <a:custGeom>
              <a:avLst/>
              <a:gdLst/>
              <a:ahLst/>
              <a:cxnLst/>
              <a:rect l="l" t="t" r="r" b="b"/>
              <a:pathLst>
                <a:path w="1141823" h="1192505">
                  <a:moveTo>
                    <a:pt x="0" y="0"/>
                  </a:moveTo>
                  <a:lnTo>
                    <a:pt x="1141823" y="0"/>
                  </a:lnTo>
                  <a:lnTo>
                    <a:pt x="1141823" y="1192505"/>
                  </a:lnTo>
                  <a:lnTo>
                    <a:pt x="0" y="11925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7" name="TextBox 17"/>
            <p:cNvSpPr txBox="1"/>
            <p:nvPr/>
          </p:nvSpPr>
          <p:spPr>
            <a:xfrm>
              <a:off x="1494498" y="-38100"/>
              <a:ext cx="4445510" cy="796904"/>
            </a:xfrm>
            <a:prstGeom prst="rect">
              <a:avLst/>
            </a:prstGeom>
          </p:spPr>
          <p:txBody>
            <a:bodyPr lIns="0" tIns="0" rIns="0" bIns="0" rtlCol="0" anchor="t">
              <a:spAutoFit/>
            </a:bodyPr>
            <a:lstStyle/>
            <a:p>
              <a:pPr>
                <a:lnSpc>
                  <a:spcPts val="4481"/>
                </a:lnSpc>
              </a:pPr>
              <a:r>
                <a:rPr lang="en-US" sz="3734">
                  <a:solidFill>
                    <a:srgbClr val="000000"/>
                  </a:solidFill>
                  <a:latin typeface="Telegraf Bold"/>
                </a:rPr>
                <a:t>ATTACKER</a:t>
              </a:r>
            </a:p>
          </p:txBody>
        </p:sp>
        <p:sp>
          <p:nvSpPr>
            <p:cNvPr id="18" name="TextBox 18"/>
            <p:cNvSpPr txBox="1"/>
            <p:nvPr/>
          </p:nvSpPr>
          <p:spPr>
            <a:xfrm>
              <a:off x="1494498" y="739817"/>
              <a:ext cx="4445510" cy="452563"/>
            </a:xfrm>
            <a:prstGeom prst="rect">
              <a:avLst/>
            </a:prstGeom>
          </p:spPr>
          <p:txBody>
            <a:bodyPr lIns="0" tIns="0" rIns="0" bIns="0" rtlCol="0" anchor="t">
              <a:spAutoFit/>
            </a:bodyPr>
            <a:lstStyle/>
            <a:p>
              <a:pPr>
                <a:lnSpc>
                  <a:spcPts val="2560"/>
                </a:lnSpc>
              </a:pPr>
              <a:r>
                <a:rPr lang="en-US" sz="2134">
                  <a:solidFill>
                    <a:srgbClr val="000000"/>
                  </a:solidFill>
                  <a:latin typeface="Telegraf"/>
                </a:rPr>
                <a:t>2024</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620301643"/>
              </p:ext>
            </p:extLst>
          </p:nvPr>
        </p:nvGraphicFramePr>
        <p:xfrm>
          <a:off x="3394703" y="3267959"/>
          <a:ext cx="12394345" cy="5411029"/>
        </p:xfrm>
        <a:graphic>
          <a:graphicData uri="http://schemas.openxmlformats.org/drawingml/2006/table">
            <a:tbl>
              <a:tblPr/>
              <a:tblGrid>
                <a:gridCol w="12394345">
                  <a:extLst>
                    <a:ext uri="{9D8B030D-6E8A-4147-A177-3AD203B41FA5}">
                      <a16:colId xmlns:a16="http://schemas.microsoft.com/office/drawing/2014/main" val="20000"/>
                    </a:ext>
                  </a:extLst>
                </a:gridCol>
              </a:tblGrid>
              <a:tr h="1634634">
                <a:tc>
                  <a:txBody>
                    <a:bodyPr/>
                    <a:lstStyle/>
                    <a:p>
                      <a:pPr algn="ctr">
                        <a:lnSpc>
                          <a:spcPts val="3919"/>
                        </a:lnSpc>
                        <a:defRPr/>
                      </a:pPr>
                      <a:endParaRPr lang="en-US" sz="1100" dirty="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0"/>
                  </a:ext>
                </a:extLst>
              </a:tr>
              <a:tr h="3776395">
                <a:tc>
                  <a:txBody>
                    <a:bodyPr/>
                    <a:lstStyle/>
                    <a:p>
                      <a:pPr algn="ctr">
                        <a:lnSpc>
                          <a:spcPts val="3919"/>
                        </a:lnSpc>
                        <a:defRPr/>
                      </a:pPr>
                      <a:endParaRPr lang="en-US" sz="1100" dirty="0"/>
                    </a:p>
                  </a:txBody>
                  <a:tcPr marL="190500" marR="190500" marT="190500" marB="190500" anchor="ctr">
                    <a:lnL w="28575" cap="flat" cmpd="sng" algn="ctr">
                      <a:solidFill>
                        <a:srgbClr val="D9D9D9"/>
                      </a:solidFill>
                      <a:prstDash val="solid"/>
                      <a:round/>
                      <a:headEnd type="none" w="med" len="med"/>
                      <a:tailEnd type="none" w="med" len="med"/>
                    </a:lnL>
                    <a:lnR w="28575" cap="flat" cmpd="sng" algn="ctr">
                      <a:solidFill>
                        <a:srgbClr val="D9D9D9"/>
                      </a:solidFill>
                      <a:prstDash val="solid"/>
                      <a:round/>
                      <a:headEnd type="none" w="med" len="med"/>
                      <a:tailEnd type="none" w="med" len="med"/>
                    </a:lnR>
                    <a:lnT w="28575" cap="flat" cmpd="sng" algn="ctr">
                      <a:solidFill>
                        <a:srgbClr val="D9D9D9"/>
                      </a:solidFill>
                      <a:prstDash val="solid"/>
                      <a:round/>
                      <a:headEnd type="none" w="med" len="med"/>
                      <a:tailEnd type="none" w="med" len="med"/>
                    </a:lnT>
                    <a:lnB w="28575" cap="flat" cmpd="sng" algn="ctr">
                      <a:solidFill>
                        <a:srgbClr val="D9D9D9"/>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pSp>
        <p:nvGrpSpPr>
          <p:cNvPr id="3" name="Group 3"/>
          <p:cNvGrpSpPr/>
          <p:nvPr/>
        </p:nvGrpSpPr>
        <p:grpSpPr>
          <a:xfrm>
            <a:off x="0" y="9853917"/>
            <a:ext cx="18288000" cy="442608"/>
            <a:chOff x="0" y="0"/>
            <a:chExt cx="4816593" cy="116572"/>
          </a:xfrm>
        </p:grpSpPr>
        <p:sp>
          <p:nvSpPr>
            <p:cNvPr id="4" name="Freeform 4"/>
            <p:cNvSpPr/>
            <p:nvPr/>
          </p:nvSpPr>
          <p:spPr>
            <a:xfrm>
              <a:off x="0" y="0"/>
              <a:ext cx="4816592" cy="116572"/>
            </a:xfrm>
            <a:custGeom>
              <a:avLst/>
              <a:gdLst/>
              <a:ahLst/>
              <a:cxnLst/>
              <a:rect l="l" t="t" r="r" b="b"/>
              <a:pathLst>
                <a:path w="4816592" h="116572">
                  <a:moveTo>
                    <a:pt x="0" y="0"/>
                  </a:moveTo>
                  <a:lnTo>
                    <a:pt x="4816592" y="0"/>
                  </a:lnTo>
                  <a:lnTo>
                    <a:pt x="4816592" y="116572"/>
                  </a:lnTo>
                  <a:lnTo>
                    <a:pt x="0" y="116572"/>
                  </a:lnTo>
                  <a:close/>
                </a:path>
              </a:pathLst>
            </a:custGeom>
            <a:solidFill>
              <a:srgbClr val="004AAD"/>
            </a:solidFill>
          </p:spPr>
          <p:txBody>
            <a:bodyPr/>
            <a:lstStyle/>
            <a:p>
              <a:endParaRPr lang="en-US"/>
            </a:p>
          </p:txBody>
        </p:sp>
        <p:sp>
          <p:nvSpPr>
            <p:cNvPr id="5" name="TextBox 5"/>
            <p:cNvSpPr txBox="1"/>
            <p:nvPr/>
          </p:nvSpPr>
          <p:spPr>
            <a:xfrm>
              <a:off x="0" y="-38100"/>
              <a:ext cx="4816593" cy="154672"/>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33463" y="1428750"/>
            <a:ext cx="14128122" cy="714375"/>
          </a:xfrm>
          <a:prstGeom prst="rect">
            <a:avLst/>
          </a:prstGeom>
        </p:spPr>
        <p:txBody>
          <a:bodyPr lIns="0" tIns="0" rIns="0" bIns="0" rtlCol="0" anchor="t">
            <a:spAutoFit/>
          </a:bodyPr>
          <a:lstStyle/>
          <a:p>
            <a:pPr marL="0" lvl="0" indent="0" algn="l">
              <a:lnSpc>
                <a:spcPts val="5760"/>
              </a:lnSpc>
              <a:spcBef>
                <a:spcPct val="0"/>
              </a:spcBef>
            </a:pPr>
            <a:r>
              <a:rPr lang="en-US" sz="4800">
                <a:solidFill>
                  <a:srgbClr val="FF914D"/>
                </a:solidFill>
                <a:latin typeface="Montserrat Bold"/>
              </a:rPr>
              <a:t>Kết hợp giữa 2 thuật toán trọng yếu </a:t>
            </a:r>
          </a:p>
        </p:txBody>
      </p:sp>
      <p:sp>
        <p:nvSpPr>
          <p:cNvPr id="7" name="TextBox 7"/>
          <p:cNvSpPr txBox="1"/>
          <p:nvPr/>
        </p:nvSpPr>
        <p:spPr>
          <a:xfrm>
            <a:off x="3966251" y="3656622"/>
            <a:ext cx="5565353" cy="847725"/>
          </a:xfrm>
          <a:prstGeom prst="rect">
            <a:avLst/>
          </a:prstGeom>
        </p:spPr>
        <p:txBody>
          <a:bodyPr lIns="0" tIns="0" rIns="0" bIns="0" rtlCol="0" anchor="t">
            <a:spAutoFit/>
          </a:bodyPr>
          <a:lstStyle/>
          <a:p>
            <a:pPr marL="0" lvl="0" indent="0" algn="l">
              <a:lnSpc>
                <a:spcPts val="6240"/>
              </a:lnSpc>
              <a:spcBef>
                <a:spcPct val="0"/>
              </a:spcBef>
            </a:pPr>
            <a:r>
              <a:rPr lang="en-US" sz="5200">
                <a:solidFill>
                  <a:srgbClr val="000000"/>
                </a:solidFill>
                <a:latin typeface="Telegraf Bold"/>
              </a:rPr>
              <a:t>SMA Strategy</a:t>
            </a:r>
          </a:p>
        </p:txBody>
      </p:sp>
      <p:sp>
        <p:nvSpPr>
          <p:cNvPr id="8" name="TextBox 8"/>
          <p:cNvSpPr txBox="1"/>
          <p:nvPr/>
        </p:nvSpPr>
        <p:spPr>
          <a:xfrm>
            <a:off x="3966251" y="5334249"/>
            <a:ext cx="5177749" cy="2734310"/>
          </a:xfrm>
          <a:prstGeom prst="rect">
            <a:avLst/>
          </a:prstGeom>
        </p:spPr>
        <p:txBody>
          <a:bodyPr lIns="0" tIns="0" rIns="0" bIns="0" rtlCol="0" anchor="t">
            <a:spAutoFit/>
          </a:bodyPr>
          <a:lstStyle/>
          <a:p>
            <a:pPr algn="just">
              <a:lnSpc>
                <a:spcPts val="3639"/>
              </a:lnSpc>
              <a:spcBef>
                <a:spcPct val="0"/>
              </a:spcBef>
            </a:pPr>
            <a:r>
              <a:rPr lang="en-US" sz="2599" dirty="0" err="1">
                <a:solidFill>
                  <a:srgbClr val="1B1B1B"/>
                </a:solidFill>
                <a:latin typeface=""/>
              </a:rPr>
              <a:t>Đường</a:t>
            </a:r>
            <a:r>
              <a:rPr lang="en-US" sz="2599" dirty="0">
                <a:solidFill>
                  <a:srgbClr val="1B1B1B"/>
                </a:solidFill>
                <a:latin typeface=""/>
              </a:rPr>
              <a:t> </a:t>
            </a:r>
            <a:r>
              <a:rPr lang="en-US" sz="2599" dirty="0" err="1">
                <a:solidFill>
                  <a:srgbClr val="1B1B1B"/>
                </a:solidFill>
                <a:latin typeface=""/>
              </a:rPr>
              <a:t>trung</a:t>
            </a:r>
            <a:r>
              <a:rPr lang="en-US" sz="2599" dirty="0">
                <a:solidFill>
                  <a:srgbClr val="1B1B1B"/>
                </a:solidFill>
                <a:latin typeface=""/>
              </a:rPr>
              <a:t> </a:t>
            </a:r>
            <a:r>
              <a:rPr lang="en-US" sz="2599" dirty="0" err="1">
                <a:solidFill>
                  <a:srgbClr val="1B1B1B"/>
                </a:solidFill>
                <a:latin typeface=""/>
              </a:rPr>
              <a:t>bình</a:t>
            </a:r>
            <a:r>
              <a:rPr lang="en-US" sz="2599" dirty="0">
                <a:solidFill>
                  <a:srgbClr val="1B1B1B"/>
                </a:solidFill>
                <a:latin typeface=""/>
              </a:rPr>
              <a:t> </a:t>
            </a:r>
            <a:r>
              <a:rPr lang="en-US" sz="2599" dirty="0" err="1">
                <a:solidFill>
                  <a:srgbClr val="1B1B1B"/>
                </a:solidFill>
                <a:latin typeface=""/>
              </a:rPr>
              <a:t>động</a:t>
            </a:r>
            <a:r>
              <a:rPr lang="en-US" sz="2599" dirty="0">
                <a:solidFill>
                  <a:srgbClr val="1B1B1B"/>
                </a:solidFill>
                <a:latin typeface=""/>
              </a:rPr>
              <a:t> </a:t>
            </a:r>
            <a:r>
              <a:rPr lang="en-US" sz="2599" dirty="0" err="1">
                <a:solidFill>
                  <a:srgbClr val="1B1B1B"/>
                </a:solidFill>
                <a:latin typeface=""/>
              </a:rPr>
              <a:t>đơn</a:t>
            </a:r>
            <a:r>
              <a:rPr lang="en-US" sz="2599" dirty="0">
                <a:solidFill>
                  <a:srgbClr val="1B1B1B"/>
                </a:solidFill>
                <a:latin typeface=""/>
              </a:rPr>
              <a:t> </a:t>
            </a:r>
            <a:r>
              <a:rPr lang="en-US" sz="2599" dirty="0" err="1">
                <a:solidFill>
                  <a:srgbClr val="1B1B1B"/>
                </a:solidFill>
                <a:latin typeface=""/>
              </a:rPr>
              <a:t>giản</a:t>
            </a:r>
            <a:r>
              <a:rPr lang="en-US" sz="2599" dirty="0">
                <a:solidFill>
                  <a:srgbClr val="1B1B1B"/>
                </a:solidFill>
                <a:latin typeface=""/>
              </a:rPr>
              <a:t> (SMA) là </a:t>
            </a:r>
            <a:r>
              <a:rPr lang="en-US" sz="2599" dirty="0" err="1">
                <a:solidFill>
                  <a:srgbClr val="1B1B1B"/>
                </a:solidFill>
                <a:latin typeface=""/>
              </a:rPr>
              <a:t>đường</a:t>
            </a:r>
            <a:r>
              <a:rPr lang="en-US" sz="2599" dirty="0">
                <a:solidFill>
                  <a:srgbClr val="1B1B1B"/>
                </a:solidFill>
                <a:latin typeface=""/>
              </a:rPr>
              <a:t> </a:t>
            </a:r>
            <a:r>
              <a:rPr lang="en-US" sz="2599" dirty="0" err="1">
                <a:solidFill>
                  <a:srgbClr val="1B1B1B"/>
                </a:solidFill>
                <a:latin typeface=""/>
              </a:rPr>
              <a:t>trung</a:t>
            </a:r>
            <a:r>
              <a:rPr lang="en-US" sz="2599" dirty="0">
                <a:solidFill>
                  <a:srgbClr val="1B1B1B"/>
                </a:solidFill>
                <a:latin typeface=""/>
              </a:rPr>
              <a:t> </a:t>
            </a:r>
            <a:r>
              <a:rPr lang="en-US" sz="2599" dirty="0" err="1">
                <a:solidFill>
                  <a:srgbClr val="1B1B1B"/>
                </a:solidFill>
                <a:latin typeface=""/>
              </a:rPr>
              <a:t>bình</a:t>
            </a:r>
            <a:r>
              <a:rPr lang="en-US" sz="2599" dirty="0">
                <a:solidFill>
                  <a:srgbClr val="1B1B1B"/>
                </a:solidFill>
                <a:latin typeface=""/>
              </a:rPr>
              <a:t> </a:t>
            </a:r>
            <a:r>
              <a:rPr lang="en-US" sz="2599" dirty="0" err="1">
                <a:solidFill>
                  <a:srgbClr val="1B1B1B"/>
                </a:solidFill>
                <a:latin typeface=""/>
              </a:rPr>
              <a:t>động</a:t>
            </a:r>
            <a:r>
              <a:rPr lang="en-US" sz="2599" dirty="0">
                <a:solidFill>
                  <a:srgbClr val="1B1B1B"/>
                </a:solidFill>
                <a:latin typeface=""/>
              </a:rPr>
              <a:t> </a:t>
            </a:r>
            <a:r>
              <a:rPr lang="en-US" sz="2599" dirty="0" err="1">
                <a:solidFill>
                  <a:srgbClr val="1B1B1B"/>
                </a:solidFill>
                <a:latin typeface=""/>
              </a:rPr>
              <a:t>sô</a:t>
            </a:r>
            <a:r>
              <a:rPr lang="en-US" sz="2599" dirty="0">
                <a:solidFill>
                  <a:srgbClr val="1B1B1B"/>
                </a:solidFill>
                <a:latin typeface=""/>
              </a:rPr>
              <a:t>́ </a:t>
            </a:r>
            <a:r>
              <a:rPr lang="en-US" sz="2599" dirty="0" err="1">
                <a:solidFill>
                  <a:srgbClr val="1B1B1B"/>
                </a:solidFill>
                <a:latin typeface=""/>
              </a:rPr>
              <a:t>học</a:t>
            </a:r>
            <a:r>
              <a:rPr lang="en-US" sz="2599" dirty="0">
                <a:solidFill>
                  <a:srgbClr val="1B1B1B"/>
                </a:solidFill>
                <a:latin typeface=""/>
              </a:rPr>
              <a:t> </a:t>
            </a:r>
            <a:r>
              <a:rPr lang="en-US" sz="2599" dirty="0" err="1">
                <a:solidFill>
                  <a:srgbClr val="1B1B1B"/>
                </a:solidFill>
                <a:latin typeface=""/>
              </a:rPr>
              <a:t>được</a:t>
            </a:r>
            <a:r>
              <a:rPr lang="en-US" sz="2599" dirty="0">
                <a:solidFill>
                  <a:srgbClr val="1B1B1B"/>
                </a:solidFill>
                <a:latin typeface=""/>
              </a:rPr>
              <a:t> </a:t>
            </a:r>
            <a:r>
              <a:rPr lang="en-US" sz="2599" dirty="0" err="1">
                <a:solidFill>
                  <a:srgbClr val="1B1B1B"/>
                </a:solidFill>
                <a:latin typeface=""/>
              </a:rPr>
              <a:t>tính</a:t>
            </a:r>
            <a:r>
              <a:rPr lang="en-US" sz="2599" dirty="0">
                <a:solidFill>
                  <a:srgbClr val="1B1B1B"/>
                </a:solidFill>
                <a:latin typeface=""/>
              </a:rPr>
              <a:t> </a:t>
            </a:r>
            <a:r>
              <a:rPr lang="en-US" sz="2599" dirty="0" err="1">
                <a:solidFill>
                  <a:srgbClr val="1B1B1B"/>
                </a:solidFill>
                <a:latin typeface=""/>
              </a:rPr>
              <a:t>bằng</a:t>
            </a:r>
            <a:r>
              <a:rPr lang="en-US" sz="2599" dirty="0">
                <a:solidFill>
                  <a:srgbClr val="1B1B1B"/>
                </a:solidFill>
                <a:latin typeface=""/>
              </a:rPr>
              <a:t> </a:t>
            </a:r>
            <a:r>
              <a:rPr lang="en-US" sz="2599" dirty="0" err="1">
                <a:solidFill>
                  <a:srgbClr val="1B1B1B"/>
                </a:solidFill>
                <a:latin typeface=""/>
              </a:rPr>
              <a:t>cách</a:t>
            </a:r>
            <a:r>
              <a:rPr lang="en-US" sz="2599" dirty="0">
                <a:solidFill>
                  <a:srgbClr val="1B1B1B"/>
                </a:solidFill>
                <a:latin typeface=""/>
              </a:rPr>
              <a:t> </a:t>
            </a:r>
            <a:r>
              <a:rPr lang="en-US" sz="2599" dirty="0" err="1">
                <a:solidFill>
                  <a:srgbClr val="1B1B1B"/>
                </a:solidFill>
                <a:latin typeface=""/>
              </a:rPr>
              <a:t>cộng</a:t>
            </a:r>
            <a:r>
              <a:rPr lang="en-US" sz="2599" dirty="0">
                <a:solidFill>
                  <a:srgbClr val="1B1B1B"/>
                </a:solidFill>
                <a:latin typeface=""/>
              </a:rPr>
              <a:t> </a:t>
            </a:r>
            <a:r>
              <a:rPr lang="en-US" sz="2599" dirty="0" err="1">
                <a:solidFill>
                  <a:srgbClr val="1B1B1B"/>
                </a:solidFill>
                <a:latin typeface=""/>
              </a:rPr>
              <a:t>các</a:t>
            </a:r>
            <a:r>
              <a:rPr lang="en-US" sz="2599" dirty="0">
                <a:solidFill>
                  <a:srgbClr val="1B1B1B"/>
                </a:solidFill>
                <a:latin typeface=""/>
              </a:rPr>
              <a:t> </a:t>
            </a:r>
            <a:r>
              <a:rPr lang="en-US" sz="2599" dirty="0" err="1">
                <a:solidFill>
                  <a:srgbClr val="1B1B1B"/>
                </a:solidFill>
                <a:latin typeface=""/>
              </a:rPr>
              <a:t>gia</a:t>
            </a:r>
            <a:r>
              <a:rPr lang="en-US" sz="2599" dirty="0">
                <a:solidFill>
                  <a:srgbClr val="1B1B1B"/>
                </a:solidFill>
                <a:latin typeface=""/>
              </a:rPr>
              <a:t>́ </a:t>
            </a:r>
            <a:r>
              <a:rPr lang="en-US" sz="2599" dirty="0" err="1">
                <a:solidFill>
                  <a:srgbClr val="1B1B1B"/>
                </a:solidFill>
                <a:latin typeface=""/>
              </a:rPr>
              <a:t>gần</a:t>
            </a:r>
            <a:r>
              <a:rPr lang="en-US" sz="2599" dirty="0">
                <a:solidFill>
                  <a:srgbClr val="1B1B1B"/>
                </a:solidFill>
                <a:latin typeface=""/>
              </a:rPr>
              <a:t> </a:t>
            </a:r>
            <a:r>
              <a:rPr lang="en-US" sz="2599" dirty="0" err="1">
                <a:solidFill>
                  <a:srgbClr val="1B1B1B"/>
                </a:solidFill>
                <a:latin typeface=""/>
              </a:rPr>
              <a:t>đây</a:t>
            </a:r>
            <a:r>
              <a:rPr lang="en-US" sz="2599" dirty="0">
                <a:solidFill>
                  <a:srgbClr val="1B1B1B"/>
                </a:solidFill>
                <a:latin typeface=""/>
              </a:rPr>
              <a:t> </a:t>
            </a:r>
            <a:r>
              <a:rPr lang="en-US" sz="2599" dirty="0" err="1">
                <a:solidFill>
                  <a:srgbClr val="1B1B1B"/>
                </a:solidFill>
                <a:latin typeface=""/>
              </a:rPr>
              <a:t>rồi</a:t>
            </a:r>
            <a:r>
              <a:rPr lang="en-US" sz="2599" dirty="0">
                <a:solidFill>
                  <a:srgbClr val="1B1B1B"/>
                </a:solidFill>
                <a:latin typeface=""/>
              </a:rPr>
              <a:t> chia </a:t>
            </a:r>
            <a:r>
              <a:rPr lang="en-US" sz="2599" dirty="0" err="1">
                <a:solidFill>
                  <a:srgbClr val="1B1B1B"/>
                </a:solidFill>
                <a:latin typeface=""/>
              </a:rPr>
              <a:t>sô</a:t>
            </a:r>
            <a:r>
              <a:rPr lang="en-US" sz="2599" dirty="0">
                <a:solidFill>
                  <a:srgbClr val="1B1B1B"/>
                </a:solidFill>
                <a:latin typeface=""/>
              </a:rPr>
              <a:t>́ </a:t>
            </a:r>
            <a:r>
              <a:rPr lang="en-US" sz="2599" dirty="0" err="1">
                <a:solidFill>
                  <a:srgbClr val="1B1B1B"/>
                </a:solidFill>
                <a:latin typeface=""/>
              </a:rPr>
              <a:t>đo</a:t>
            </a:r>
            <a:r>
              <a:rPr lang="en-US" sz="2599" dirty="0">
                <a:solidFill>
                  <a:srgbClr val="1B1B1B"/>
                </a:solidFill>
                <a:latin typeface=""/>
              </a:rPr>
              <a:t>́ </a:t>
            </a:r>
            <a:r>
              <a:rPr lang="en-US" sz="2599" dirty="0" err="1">
                <a:solidFill>
                  <a:srgbClr val="1B1B1B"/>
                </a:solidFill>
                <a:latin typeface=""/>
              </a:rPr>
              <a:t>cho</a:t>
            </a:r>
            <a:r>
              <a:rPr lang="en-US" sz="2599" dirty="0">
                <a:solidFill>
                  <a:srgbClr val="1B1B1B"/>
                </a:solidFill>
                <a:latin typeface=""/>
              </a:rPr>
              <a:t> </a:t>
            </a:r>
            <a:r>
              <a:rPr lang="en-US" sz="2599" dirty="0" err="1">
                <a:solidFill>
                  <a:srgbClr val="1B1B1B"/>
                </a:solidFill>
                <a:latin typeface=""/>
              </a:rPr>
              <a:t>sô</a:t>
            </a:r>
            <a:r>
              <a:rPr lang="en-US" sz="2599" dirty="0">
                <a:solidFill>
                  <a:srgbClr val="1B1B1B"/>
                </a:solidFill>
                <a:latin typeface=""/>
              </a:rPr>
              <a:t>́ </a:t>
            </a:r>
            <a:r>
              <a:rPr lang="en-US" sz="2599" dirty="0" err="1">
                <a:solidFill>
                  <a:srgbClr val="1B1B1B"/>
                </a:solidFill>
                <a:latin typeface=""/>
              </a:rPr>
              <a:t>khoảng</a:t>
            </a:r>
            <a:r>
              <a:rPr lang="en-US" sz="2599" dirty="0">
                <a:solidFill>
                  <a:srgbClr val="1B1B1B"/>
                </a:solidFill>
                <a:latin typeface=""/>
              </a:rPr>
              <a:t> </a:t>
            </a:r>
            <a:r>
              <a:rPr lang="en-US" sz="2599" dirty="0" err="1">
                <a:solidFill>
                  <a:srgbClr val="1B1B1B"/>
                </a:solidFill>
                <a:latin typeface=""/>
              </a:rPr>
              <a:t>thời</a:t>
            </a:r>
            <a:r>
              <a:rPr lang="en-US" sz="2599" dirty="0">
                <a:solidFill>
                  <a:srgbClr val="1B1B1B"/>
                </a:solidFill>
                <a:latin typeface=""/>
              </a:rPr>
              <a:t> </a:t>
            </a:r>
            <a:r>
              <a:rPr lang="en-US" sz="2599" dirty="0" err="1">
                <a:solidFill>
                  <a:srgbClr val="1B1B1B"/>
                </a:solidFill>
                <a:latin typeface=""/>
              </a:rPr>
              <a:t>gian</a:t>
            </a:r>
            <a:r>
              <a:rPr lang="en-US" sz="2599" dirty="0">
                <a:solidFill>
                  <a:srgbClr val="1B1B1B"/>
                </a:solidFill>
                <a:latin typeface=""/>
              </a:rPr>
              <a:t> </a:t>
            </a:r>
            <a:r>
              <a:rPr lang="en-US" sz="2599" dirty="0" err="1">
                <a:solidFill>
                  <a:srgbClr val="1B1B1B"/>
                </a:solidFill>
                <a:latin typeface=""/>
              </a:rPr>
              <a:t>trong</a:t>
            </a:r>
            <a:r>
              <a:rPr lang="en-US" sz="2599" dirty="0">
                <a:solidFill>
                  <a:srgbClr val="1B1B1B"/>
                </a:solidFill>
                <a:latin typeface=""/>
              </a:rPr>
              <a:t> </a:t>
            </a:r>
            <a:r>
              <a:rPr lang="en-US" sz="2599" dirty="0" err="1">
                <a:solidFill>
                  <a:srgbClr val="1B1B1B"/>
                </a:solidFill>
                <a:latin typeface=""/>
              </a:rPr>
              <a:t>đường</a:t>
            </a:r>
            <a:r>
              <a:rPr lang="en-US" sz="2599" dirty="0">
                <a:solidFill>
                  <a:srgbClr val="1B1B1B"/>
                </a:solidFill>
                <a:latin typeface=""/>
              </a:rPr>
              <a:t> </a:t>
            </a:r>
            <a:r>
              <a:rPr lang="en-US" sz="2599" dirty="0" err="1">
                <a:solidFill>
                  <a:srgbClr val="1B1B1B"/>
                </a:solidFill>
                <a:latin typeface=""/>
              </a:rPr>
              <a:t>trung</a:t>
            </a:r>
            <a:r>
              <a:rPr lang="en-US" sz="2599" dirty="0">
                <a:solidFill>
                  <a:srgbClr val="1B1B1B"/>
                </a:solidFill>
                <a:latin typeface=""/>
              </a:rPr>
              <a:t> </a:t>
            </a:r>
            <a:r>
              <a:rPr lang="en-US" sz="2599" dirty="0" err="1">
                <a:solidFill>
                  <a:srgbClr val="1B1B1B"/>
                </a:solidFill>
                <a:latin typeface=""/>
              </a:rPr>
              <a:t>bình</a:t>
            </a:r>
            <a:r>
              <a:rPr lang="en-US" sz="2599" dirty="0">
                <a:solidFill>
                  <a:srgbClr val="1B1B1B"/>
                </a:solidFill>
                <a:latin typeface=""/>
              </a:rPr>
              <a:t> </a:t>
            </a:r>
            <a:r>
              <a:rPr lang="en-US" sz="2599" dirty="0" err="1">
                <a:solidFill>
                  <a:srgbClr val="1B1B1B"/>
                </a:solidFill>
                <a:latin typeface=""/>
              </a:rPr>
              <a:t>tính</a:t>
            </a:r>
            <a:r>
              <a:rPr lang="en-US" sz="2599" dirty="0">
                <a:solidFill>
                  <a:srgbClr val="1B1B1B"/>
                </a:solidFill>
                <a:latin typeface=""/>
              </a:rPr>
              <a:t> </a:t>
            </a:r>
            <a:r>
              <a:rPr lang="en-US" sz="2599" dirty="0" err="1">
                <a:solidFill>
                  <a:srgbClr val="1B1B1B"/>
                </a:solidFill>
                <a:latin typeface=""/>
              </a:rPr>
              <a:t>toán</a:t>
            </a:r>
            <a:r>
              <a:rPr lang="en-US" sz="2599" dirty="0">
                <a:solidFill>
                  <a:srgbClr val="1B1B1B"/>
                </a:solidFill>
                <a:latin typeface=""/>
              </a:rPr>
              <a:t>.</a:t>
            </a:r>
          </a:p>
        </p:txBody>
      </p:sp>
      <p:sp>
        <p:nvSpPr>
          <p:cNvPr id="9" name="TextBox 9"/>
          <p:cNvSpPr txBox="1"/>
          <p:nvPr/>
        </p:nvSpPr>
        <p:spPr>
          <a:xfrm>
            <a:off x="10296451" y="5334883"/>
            <a:ext cx="4732889" cy="2734310"/>
          </a:xfrm>
          <a:prstGeom prst="rect">
            <a:avLst/>
          </a:prstGeom>
        </p:spPr>
        <p:txBody>
          <a:bodyPr lIns="0" tIns="0" rIns="0" bIns="0" rtlCol="0" anchor="t">
            <a:spAutoFit/>
          </a:bodyPr>
          <a:lstStyle/>
          <a:p>
            <a:pPr algn="just">
              <a:lnSpc>
                <a:spcPts val="3639"/>
              </a:lnSpc>
              <a:spcBef>
                <a:spcPct val="0"/>
              </a:spcBef>
            </a:pPr>
            <a:r>
              <a:rPr lang="en-US" sz="2599" dirty="0">
                <a:solidFill>
                  <a:srgbClr val="1B1B1B"/>
                </a:solidFill>
                <a:latin typeface=""/>
              </a:rPr>
              <a:t>RSI </a:t>
            </a:r>
            <a:r>
              <a:rPr lang="en-US" sz="2599" dirty="0" err="1">
                <a:solidFill>
                  <a:srgbClr val="1B1B1B"/>
                </a:solidFill>
                <a:latin typeface=""/>
              </a:rPr>
              <a:t>đo</a:t>
            </a:r>
            <a:r>
              <a:rPr lang="en-US" sz="2599" dirty="0">
                <a:solidFill>
                  <a:srgbClr val="1B1B1B"/>
                </a:solidFill>
                <a:latin typeface=""/>
              </a:rPr>
              <a:t> </a:t>
            </a:r>
            <a:r>
              <a:rPr lang="en-US" sz="2599" dirty="0" err="1">
                <a:solidFill>
                  <a:srgbClr val="1B1B1B"/>
                </a:solidFill>
                <a:latin typeface=""/>
              </a:rPr>
              <a:t>lường</a:t>
            </a:r>
            <a:r>
              <a:rPr lang="en-US" sz="2599" dirty="0">
                <a:solidFill>
                  <a:srgbClr val="1B1B1B"/>
                </a:solidFill>
                <a:latin typeface=""/>
              </a:rPr>
              <a:t> </a:t>
            </a:r>
            <a:r>
              <a:rPr lang="en-US" sz="2599" dirty="0" err="1">
                <a:solidFill>
                  <a:srgbClr val="1B1B1B"/>
                </a:solidFill>
                <a:latin typeface=""/>
              </a:rPr>
              <a:t>tốc</a:t>
            </a:r>
            <a:r>
              <a:rPr lang="en-US" sz="2599" dirty="0">
                <a:solidFill>
                  <a:srgbClr val="1B1B1B"/>
                </a:solidFill>
                <a:latin typeface=""/>
              </a:rPr>
              <a:t> </a:t>
            </a:r>
            <a:r>
              <a:rPr lang="en-US" sz="2599" dirty="0" err="1">
                <a:solidFill>
                  <a:srgbClr val="1B1B1B"/>
                </a:solidFill>
                <a:latin typeface=""/>
              </a:rPr>
              <a:t>đọ</a:t>
            </a:r>
            <a:r>
              <a:rPr lang="en-US" sz="2599" dirty="0">
                <a:solidFill>
                  <a:srgbClr val="1B1B1B"/>
                </a:solidFill>
                <a:latin typeface=""/>
              </a:rPr>
              <a:t>̂ </a:t>
            </a:r>
            <a:r>
              <a:rPr lang="en-US" sz="2599" dirty="0" err="1">
                <a:solidFill>
                  <a:srgbClr val="1B1B1B"/>
                </a:solidFill>
                <a:latin typeface=""/>
              </a:rPr>
              <a:t>va</a:t>
            </a:r>
            <a:r>
              <a:rPr lang="en-US" sz="2599" dirty="0">
                <a:solidFill>
                  <a:srgbClr val="1B1B1B"/>
                </a:solidFill>
                <a:latin typeface=""/>
              </a:rPr>
              <a:t>̀ </a:t>
            </a:r>
            <a:r>
              <a:rPr lang="en-US" sz="2599" dirty="0" err="1">
                <a:solidFill>
                  <a:srgbClr val="1B1B1B"/>
                </a:solidFill>
                <a:latin typeface=""/>
              </a:rPr>
              <a:t>mức</a:t>
            </a:r>
            <a:r>
              <a:rPr lang="en-US" sz="2599" dirty="0">
                <a:solidFill>
                  <a:srgbClr val="1B1B1B"/>
                </a:solidFill>
                <a:latin typeface=""/>
              </a:rPr>
              <a:t> </a:t>
            </a:r>
            <a:r>
              <a:rPr lang="en-US" sz="2599" dirty="0" err="1">
                <a:solidFill>
                  <a:srgbClr val="1B1B1B"/>
                </a:solidFill>
                <a:latin typeface=""/>
              </a:rPr>
              <a:t>đọ</a:t>
            </a:r>
            <a:r>
              <a:rPr lang="en-US" sz="2599" dirty="0">
                <a:solidFill>
                  <a:srgbClr val="1B1B1B"/>
                </a:solidFill>
                <a:latin typeface=""/>
              </a:rPr>
              <a:t>̂ </a:t>
            </a:r>
            <a:r>
              <a:rPr lang="en-US" sz="2599" dirty="0" err="1">
                <a:solidFill>
                  <a:srgbClr val="1B1B1B"/>
                </a:solidFill>
                <a:latin typeface=""/>
              </a:rPr>
              <a:t>thay</a:t>
            </a:r>
            <a:r>
              <a:rPr lang="en-US" sz="2599" dirty="0">
                <a:solidFill>
                  <a:srgbClr val="1B1B1B"/>
                </a:solidFill>
                <a:latin typeface=""/>
              </a:rPr>
              <a:t> </a:t>
            </a:r>
            <a:r>
              <a:rPr lang="en-US" sz="2599" dirty="0" err="1">
                <a:solidFill>
                  <a:srgbClr val="1B1B1B"/>
                </a:solidFill>
                <a:latin typeface=""/>
              </a:rPr>
              <a:t>đổi</a:t>
            </a:r>
            <a:r>
              <a:rPr lang="en-US" sz="2599" dirty="0">
                <a:solidFill>
                  <a:srgbClr val="1B1B1B"/>
                </a:solidFill>
                <a:latin typeface=""/>
              </a:rPr>
              <a:t> </a:t>
            </a:r>
            <a:r>
              <a:rPr lang="en-US" sz="2599" dirty="0" err="1">
                <a:solidFill>
                  <a:srgbClr val="1B1B1B"/>
                </a:solidFill>
                <a:latin typeface=""/>
              </a:rPr>
              <a:t>gia</a:t>
            </a:r>
            <a:r>
              <a:rPr lang="en-US" sz="2599" dirty="0">
                <a:solidFill>
                  <a:srgbClr val="1B1B1B"/>
                </a:solidFill>
                <a:latin typeface=""/>
              </a:rPr>
              <a:t>́ </a:t>
            </a:r>
            <a:r>
              <a:rPr lang="en-US" sz="2599" dirty="0" err="1">
                <a:solidFill>
                  <a:srgbClr val="1B1B1B"/>
                </a:solidFill>
                <a:latin typeface=""/>
              </a:rPr>
              <a:t>gần</a:t>
            </a:r>
            <a:r>
              <a:rPr lang="en-US" sz="2599" dirty="0">
                <a:solidFill>
                  <a:srgbClr val="1B1B1B"/>
                </a:solidFill>
                <a:latin typeface=""/>
              </a:rPr>
              <a:t> </a:t>
            </a:r>
            <a:r>
              <a:rPr lang="en-US" sz="2599" dirty="0" err="1">
                <a:solidFill>
                  <a:srgbClr val="1B1B1B"/>
                </a:solidFill>
                <a:latin typeface=""/>
              </a:rPr>
              <a:t>đây</a:t>
            </a:r>
            <a:r>
              <a:rPr lang="en-US" sz="2599" dirty="0">
                <a:solidFill>
                  <a:srgbClr val="1B1B1B"/>
                </a:solidFill>
                <a:latin typeface=""/>
              </a:rPr>
              <a:t> </a:t>
            </a:r>
            <a:r>
              <a:rPr lang="en-US" sz="2599" dirty="0" err="1">
                <a:solidFill>
                  <a:srgbClr val="1B1B1B"/>
                </a:solidFill>
                <a:latin typeface=""/>
              </a:rPr>
              <a:t>của</a:t>
            </a:r>
            <a:r>
              <a:rPr lang="en-US" sz="2599" dirty="0">
                <a:solidFill>
                  <a:srgbClr val="1B1B1B"/>
                </a:solidFill>
                <a:latin typeface=""/>
              </a:rPr>
              <a:t> </a:t>
            </a:r>
            <a:r>
              <a:rPr lang="en-US" sz="2599" dirty="0" err="1">
                <a:solidFill>
                  <a:srgbClr val="1B1B1B"/>
                </a:solidFill>
                <a:latin typeface=""/>
              </a:rPr>
              <a:t>một</a:t>
            </a:r>
            <a:r>
              <a:rPr lang="en-US" sz="2599" dirty="0">
                <a:solidFill>
                  <a:srgbClr val="1B1B1B"/>
                </a:solidFill>
                <a:latin typeface=""/>
              </a:rPr>
              <a:t> </a:t>
            </a:r>
            <a:r>
              <a:rPr lang="en-US" sz="2599" dirty="0" err="1">
                <a:solidFill>
                  <a:srgbClr val="1B1B1B"/>
                </a:solidFill>
                <a:latin typeface=""/>
              </a:rPr>
              <a:t>chứng</a:t>
            </a:r>
            <a:r>
              <a:rPr lang="en-US" sz="2599" dirty="0">
                <a:solidFill>
                  <a:srgbClr val="1B1B1B"/>
                </a:solidFill>
                <a:latin typeface=""/>
              </a:rPr>
              <a:t> </a:t>
            </a:r>
            <a:r>
              <a:rPr lang="en-US" sz="2599" dirty="0" err="1">
                <a:solidFill>
                  <a:srgbClr val="1B1B1B"/>
                </a:solidFill>
                <a:latin typeface=""/>
              </a:rPr>
              <a:t>khoán</a:t>
            </a:r>
            <a:r>
              <a:rPr lang="en-US" sz="2599" dirty="0">
                <a:solidFill>
                  <a:srgbClr val="1B1B1B"/>
                </a:solidFill>
                <a:latin typeface=""/>
              </a:rPr>
              <a:t> </a:t>
            </a:r>
            <a:r>
              <a:rPr lang="en-US" sz="2599" dirty="0" err="1">
                <a:solidFill>
                  <a:srgbClr val="1B1B1B"/>
                </a:solidFill>
                <a:latin typeface=""/>
              </a:rPr>
              <a:t>đê</a:t>
            </a:r>
            <a:r>
              <a:rPr lang="en-US" sz="2599" dirty="0">
                <a:solidFill>
                  <a:srgbClr val="1B1B1B"/>
                </a:solidFill>
                <a:latin typeface=""/>
              </a:rPr>
              <a:t>̉ </a:t>
            </a:r>
            <a:r>
              <a:rPr lang="en-US" sz="2599" dirty="0" err="1">
                <a:solidFill>
                  <a:srgbClr val="1B1B1B"/>
                </a:solidFill>
                <a:latin typeface=""/>
              </a:rPr>
              <a:t>đánh</a:t>
            </a:r>
            <a:r>
              <a:rPr lang="en-US" sz="2599" dirty="0">
                <a:solidFill>
                  <a:srgbClr val="1B1B1B"/>
                </a:solidFill>
                <a:latin typeface=""/>
              </a:rPr>
              <a:t> </a:t>
            </a:r>
            <a:r>
              <a:rPr lang="en-US" sz="2599" dirty="0" err="1">
                <a:solidFill>
                  <a:srgbClr val="1B1B1B"/>
                </a:solidFill>
                <a:latin typeface=""/>
              </a:rPr>
              <a:t>gia</a:t>
            </a:r>
            <a:r>
              <a:rPr lang="en-US" sz="2599" dirty="0">
                <a:solidFill>
                  <a:srgbClr val="1B1B1B"/>
                </a:solidFill>
                <a:latin typeface=""/>
              </a:rPr>
              <a:t>́ </a:t>
            </a:r>
            <a:r>
              <a:rPr lang="en-US" sz="2599" dirty="0" err="1">
                <a:solidFill>
                  <a:srgbClr val="1B1B1B"/>
                </a:solidFill>
                <a:latin typeface=""/>
              </a:rPr>
              <a:t>các</a:t>
            </a:r>
            <a:r>
              <a:rPr lang="en-US" sz="2599" dirty="0">
                <a:solidFill>
                  <a:srgbClr val="1B1B1B"/>
                </a:solidFill>
                <a:latin typeface=""/>
              </a:rPr>
              <a:t> </a:t>
            </a:r>
            <a:r>
              <a:rPr lang="en-US" sz="2599" dirty="0" err="1">
                <a:solidFill>
                  <a:srgbClr val="1B1B1B"/>
                </a:solidFill>
                <a:latin typeface=""/>
              </a:rPr>
              <a:t>điều</a:t>
            </a:r>
            <a:r>
              <a:rPr lang="en-US" sz="2599" dirty="0">
                <a:solidFill>
                  <a:srgbClr val="1B1B1B"/>
                </a:solidFill>
                <a:latin typeface=""/>
              </a:rPr>
              <a:t> </a:t>
            </a:r>
            <a:r>
              <a:rPr lang="en-US" sz="2599" dirty="0" err="1">
                <a:solidFill>
                  <a:srgbClr val="1B1B1B"/>
                </a:solidFill>
                <a:latin typeface=""/>
              </a:rPr>
              <a:t>kiện</a:t>
            </a:r>
            <a:r>
              <a:rPr lang="en-US" sz="2599" dirty="0">
                <a:solidFill>
                  <a:srgbClr val="1B1B1B"/>
                </a:solidFill>
                <a:latin typeface=""/>
              </a:rPr>
              <a:t> </a:t>
            </a:r>
            <a:r>
              <a:rPr lang="en-US" sz="2599" dirty="0" err="1">
                <a:solidFill>
                  <a:srgbClr val="1B1B1B"/>
                </a:solidFill>
                <a:latin typeface=""/>
              </a:rPr>
              <a:t>được</a:t>
            </a:r>
            <a:r>
              <a:rPr lang="en-US" sz="2599" dirty="0">
                <a:solidFill>
                  <a:srgbClr val="1B1B1B"/>
                </a:solidFill>
                <a:latin typeface=""/>
              </a:rPr>
              <a:t> </a:t>
            </a:r>
            <a:r>
              <a:rPr lang="en-US" sz="2599" dirty="0" err="1">
                <a:solidFill>
                  <a:srgbClr val="1B1B1B"/>
                </a:solidFill>
                <a:latin typeface=""/>
              </a:rPr>
              <a:t>định</a:t>
            </a:r>
            <a:r>
              <a:rPr lang="en-US" sz="2599" dirty="0">
                <a:solidFill>
                  <a:srgbClr val="1B1B1B"/>
                </a:solidFill>
                <a:latin typeface=""/>
              </a:rPr>
              <a:t> </a:t>
            </a:r>
            <a:r>
              <a:rPr lang="en-US" sz="2599" dirty="0" err="1">
                <a:solidFill>
                  <a:srgbClr val="1B1B1B"/>
                </a:solidFill>
                <a:latin typeface=""/>
              </a:rPr>
              <a:t>giá</a:t>
            </a:r>
            <a:r>
              <a:rPr lang="en-US" sz="2599" dirty="0">
                <a:solidFill>
                  <a:srgbClr val="1B1B1B"/>
                </a:solidFill>
                <a:latin typeface=""/>
              </a:rPr>
              <a:t> quá </a:t>
            </a:r>
            <a:r>
              <a:rPr lang="en-US" sz="2599" dirty="0" err="1">
                <a:solidFill>
                  <a:srgbClr val="1B1B1B"/>
                </a:solidFill>
                <a:latin typeface=""/>
              </a:rPr>
              <a:t>cao</a:t>
            </a:r>
            <a:r>
              <a:rPr lang="en-US" sz="2599" dirty="0">
                <a:solidFill>
                  <a:srgbClr val="1B1B1B"/>
                </a:solidFill>
                <a:latin typeface=""/>
              </a:rPr>
              <a:t> </a:t>
            </a:r>
            <a:r>
              <a:rPr lang="en-US" sz="2599" dirty="0" err="1">
                <a:solidFill>
                  <a:srgbClr val="1B1B1B"/>
                </a:solidFill>
                <a:latin typeface=""/>
              </a:rPr>
              <a:t>hoặc</a:t>
            </a:r>
            <a:r>
              <a:rPr lang="en-US" sz="2599" dirty="0">
                <a:solidFill>
                  <a:srgbClr val="1B1B1B"/>
                </a:solidFill>
                <a:latin typeface=""/>
              </a:rPr>
              <a:t> bị </a:t>
            </a:r>
            <a:r>
              <a:rPr lang="en-US" sz="2599" dirty="0" err="1">
                <a:solidFill>
                  <a:srgbClr val="1B1B1B"/>
                </a:solidFill>
                <a:latin typeface=""/>
              </a:rPr>
              <a:t>định</a:t>
            </a:r>
            <a:r>
              <a:rPr lang="en-US" sz="2599" dirty="0">
                <a:solidFill>
                  <a:srgbClr val="1B1B1B"/>
                </a:solidFill>
                <a:latin typeface=""/>
              </a:rPr>
              <a:t> </a:t>
            </a:r>
            <a:r>
              <a:rPr lang="en-US" sz="2599" dirty="0" err="1">
                <a:solidFill>
                  <a:srgbClr val="1B1B1B"/>
                </a:solidFill>
                <a:latin typeface=""/>
              </a:rPr>
              <a:t>gia</a:t>
            </a:r>
            <a:r>
              <a:rPr lang="en-US" sz="2599" dirty="0">
                <a:solidFill>
                  <a:srgbClr val="1B1B1B"/>
                </a:solidFill>
                <a:latin typeface=""/>
              </a:rPr>
              <a:t>́ </a:t>
            </a:r>
            <a:r>
              <a:rPr lang="en-US" sz="2599" dirty="0" err="1">
                <a:solidFill>
                  <a:srgbClr val="1B1B1B"/>
                </a:solidFill>
                <a:latin typeface=""/>
              </a:rPr>
              <a:t>thấp</a:t>
            </a:r>
            <a:r>
              <a:rPr lang="en-US" sz="2599" dirty="0">
                <a:solidFill>
                  <a:srgbClr val="1B1B1B"/>
                </a:solidFill>
                <a:latin typeface=""/>
              </a:rPr>
              <a:t> </a:t>
            </a:r>
            <a:r>
              <a:rPr lang="en-US" sz="2599" dirty="0" err="1">
                <a:solidFill>
                  <a:srgbClr val="1B1B1B"/>
                </a:solidFill>
                <a:latin typeface=""/>
              </a:rPr>
              <a:t>trong</a:t>
            </a:r>
            <a:r>
              <a:rPr lang="en-US" sz="2599" dirty="0">
                <a:solidFill>
                  <a:srgbClr val="1B1B1B"/>
                </a:solidFill>
                <a:latin typeface=""/>
              </a:rPr>
              <a:t> </a:t>
            </a:r>
            <a:r>
              <a:rPr lang="en-US" sz="2599" dirty="0" err="1">
                <a:solidFill>
                  <a:srgbClr val="1B1B1B"/>
                </a:solidFill>
                <a:latin typeface=""/>
              </a:rPr>
              <a:t>gia</a:t>
            </a:r>
            <a:r>
              <a:rPr lang="en-US" sz="2599" dirty="0">
                <a:solidFill>
                  <a:srgbClr val="1B1B1B"/>
                </a:solidFill>
                <a:latin typeface=""/>
              </a:rPr>
              <a:t>́ </a:t>
            </a:r>
            <a:r>
              <a:rPr lang="en-US" sz="2599" dirty="0" err="1">
                <a:solidFill>
                  <a:srgbClr val="1B1B1B"/>
                </a:solidFill>
                <a:latin typeface=""/>
              </a:rPr>
              <a:t>của</a:t>
            </a:r>
            <a:r>
              <a:rPr lang="en-US" sz="2599" dirty="0">
                <a:solidFill>
                  <a:srgbClr val="1B1B1B"/>
                </a:solidFill>
                <a:latin typeface=""/>
              </a:rPr>
              <a:t> </a:t>
            </a:r>
            <a:r>
              <a:rPr lang="en-US" sz="2599" dirty="0" err="1">
                <a:solidFill>
                  <a:srgbClr val="1B1B1B"/>
                </a:solidFill>
                <a:latin typeface=""/>
              </a:rPr>
              <a:t>chứng</a:t>
            </a:r>
            <a:r>
              <a:rPr lang="en-US" sz="2599" dirty="0">
                <a:solidFill>
                  <a:srgbClr val="1B1B1B"/>
                </a:solidFill>
                <a:latin typeface=""/>
              </a:rPr>
              <a:t> </a:t>
            </a:r>
            <a:r>
              <a:rPr lang="en-US" sz="2599" dirty="0" err="1">
                <a:solidFill>
                  <a:srgbClr val="1B1B1B"/>
                </a:solidFill>
                <a:latin typeface=""/>
              </a:rPr>
              <a:t>khoán</a:t>
            </a:r>
            <a:r>
              <a:rPr lang="en-US" sz="2599" dirty="0">
                <a:solidFill>
                  <a:srgbClr val="1B1B1B"/>
                </a:solidFill>
                <a:latin typeface=""/>
              </a:rPr>
              <a:t> </a:t>
            </a:r>
            <a:r>
              <a:rPr lang="en-US" sz="2599" dirty="0" err="1">
                <a:solidFill>
                  <a:srgbClr val="1B1B1B"/>
                </a:solidFill>
                <a:latin typeface=""/>
              </a:rPr>
              <a:t>đo</a:t>
            </a:r>
            <a:r>
              <a:rPr lang="en-US" sz="2599" dirty="0">
                <a:solidFill>
                  <a:srgbClr val="1B1B1B"/>
                </a:solidFill>
                <a:latin typeface=""/>
              </a:rPr>
              <a:t>́.</a:t>
            </a:r>
          </a:p>
        </p:txBody>
      </p:sp>
      <p:sp>
        <p:nvSpPr>
          <p:cNvPr id="10" name="TextBox 10"/>
          <p:cNvSpPr txBox="1"/>
          <p:nvPr/>
        </p:nvSpPr>
        <p:spPr>
          <a:xfrm>
            <a:off x="10296451" y="3647097"/>
            <a:ext cx="5492597" cy="904875"/>
          </a:xfrm>
          <a:prstGeom prst="rect">
            <a:avLst/>
          </a:prstGeom>
        </p:spPr>
        <p:txBody>
          <a:bodyPr lIns="0" tIns="0" rIns="0" bIns="0" rtlCol="0" anchor="t">
            <a:spAutoFit/>
          </a:bodyPr>
          <a:lstStyle/>
          <a:p>
            <a:pPr marL="0" lvl="0" indent="0" algn="l">
              <a:lnSpc>
                <a:spcPts val="6600"/>
              </a:lnSpc>
              <a:spcBef>
                <a:spcPct val="0"/>
              </a:spcBef>
            </a:pPr>
            <a:r>
              <a:rPr lang="en-US" sz="5500">
                <a:solidFill>
                  <a:srgbClr val="000000"/>
                </a:solidFill>
                <a:latin typeface="Telegraf Bold"/>
              </a:rPr>
              <a:t>RSI Strategy</a:t>
            </a:r>
          </a:p>
        </p:txBody>
      </p:sp>
      <p:sp>
        <p:nvSpPr>
          <p:cNvPr id="11" name="TextBox 11"/>
          <p:cNvSpPr txBox="1"/>
          <p:nvPr/>
        </p:nvSpPr>
        <p:spPr>
          <a:xfrm>
            <a:off x="17127835" y="8934778"/>
            <a:ext cx="262930" cy="580368"/>
          </a:xfrm>
          <a:prstGeom prst="rect">
            <a:avLst/>
          </a:prstGeom>
        </p:spPr>
        <p:txBody>
          <a:bodyPr lIns="0" tIns="0" rIns="0" bIns="0" rtlCol="0" anchor="t">
            <a:spAutoFit/>
          </a:bodyPr>
          <a:lstStyle/>
          <a:p>
            <a:pPr marL="0" lvl="0" indent="0" algn="ctr">
              <a:lnSpc>
                <a:spcPts val="4759"/>
              </a:lnSpc>
              <a:spcBef>
                <a:spcPct val="0"/>
              </a:spcBef>
            </a:pPr>
            <a:r>
              <a:rPr lang="en-US" sz="3399">
                <a:solidFill>
                  <a:srgbClr val="000000"/>
                </a:solidFill>
                <a:latin typeface="Montserrat"/>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306023" y="4566385"/>
            <a:ext cx="16427629" cy="0"/>
          </a:xfrm>
          <a:prstGeom prst="line">
            <a:avLst/>
          </a:prstGeom>
          <a:ln w="47625" cap="flat">
            <a:solidFill>
              <a:srgbClr val="D9D9D9"/>
            </a:solidFill>
            <a:prstDash val="solid"/>
            <a:headEnd type="none" w="sm" len="sm"/>
            <a:tailEnd type="none" w="sm" len="sm"/>
          </a:ln>
        </p:spPr>
        <p:txBody>
          <a:bodyPr/>
          <a:lstStyle/>
          <a:p>
            <a:endParaRPr lang="en-US"/>
          </a:p>
        </p:txBody>
      </p:sp>
      <p:grpSp>
        <p:nvGrpSpPr>
          <p:cNvPr id="3" name="Group 3"/>
          <p:cNvGrpSpPr/>
          <p:nvPr/>
        </p:nvGrpSpPr>
        <p:grpSpPr>
          <a:xfrm>
            <a:off x="1028700" y="4394278"/>
            <a:ext cx="822008" cy="344214"/>
            <a:chOff x="0" y="0"/>
            <a:chExt cx="201860" cy="84528"/>
          </a:xfrm>
        </p:grpSpPr>
        <p:sp>
          <p:nvSpPr>
            <p:cNvPr id="4" name="Freeform 4"/>
            <p:cNvSpPr/>
            <p:nvPr/>
          </p:nvSpPr>
          <p:spPr>
            <a:xfrm>
              <a:off x="0" y="0"/>
              <a:ext cx="201860" cy="84528"/>
            </a:xfrm>
            <a:custGeom>
              <a:avLst/>
              <a:gdLst/>
              <a:ahLst/>
              <a:cxnLst/>
              <a:rect l="l" t="t" r="r" b="b"/>
              <a:pathLst>
                <a:path w="201860" h="84528">
                  <a:moveTo>
                    <a:pt x="42264" y="0"/>
                  </a:moveTo>
                  <a:lnTo>
                    <a:pt x="159596" y="0"/>
                  </a:lnTo>
                  <a:cubicBezTo>
                    <a:pt x="182937" y="0"/>
                    <a:pt x="201860" y="18922"/>
                    <a:pt x="201860" y="42264"/>
                  </a:cubicBezTo>
                  <a:lnTo>
                    <a:pt x="201860" y="42264"/>
                  </a:lnTo>
                  <a:cubicBezTo>
                    <a:pt x="201860" y="65606"/>
                    <a:pt x="182937" y="84528"/>
                    <a:pt x="159596" y="84528"/>
                  </a:cubicBezTo>
                  <a:lnTo>
                    <a:pt x="42264" y="84528"/>
                  </a:lnTo>
                  <a:cubicBezTo>
                    <a:pt x="18922" y="84528"/>
                    <a:pt x="0" y="65606"/>
                    <a:pt x="0" y="42264"/>
                  </a:cubicBezTo>
                  <a:lnTo>
                    <a:pt x="0" y="42264"/>
                  </a:lnTo>
                  <a:cubicBezTo>
                    <a:pt x="0" y="18922"/>
                    <a:pt x="18922" y="0"/>
                    <a:pt x="42264" y="0"/>
                  </a:cubicBezTo>
                  <a:close/>
                </a:path>
              </a:pathLst>
            </a:custGeom>
            <a:solidFill>
              <a:srgbClr val="FF914D"/>
            </a:solidFill>
          </p:spPr>
          <p:txBody>
            <a:bodyPr/>
            <a:lstStyle/>
            <a:p>
              <a:endParaRPr lang="en-US"/>
            </a:p>
          </p:txBody>
        </p:sp>
        <p:sp>
          <p:nvSpPr>
            <p:cNvPr id="5" name="TextBox 5"/>
            <p:cNvSpPr txBox="1"/>
            <p:nvPr/>
          </p:nvSpPr>
          <p:spPr>
            <a:xfrm>
              <a:off x="0" y="-38100"/>
              <a:ext cx="201860" cy="122628"/>
            </a:xfrm>
            <a:prstGeom prst="rect">
              <a:avLst/>
            </a:prstGeom>
          </p:spPr>
          <p:txBody>
            <a:bodyPr lIns="50800" tIns="50800" rIns="50800" bIns="50800" rtlCol="0" anchor="ctr"/>
            <a:lstStyle/>
            <a:p>
              <a:pPr algn="ctr">
                <a:lnSpc>
                  <a:spcPts val="2999"/>
                </a:lnSpc>
              </a:pPr>
              <a:endParaRPr/>
            </a:p>
          </p:txBody>
        </p:sp>
      </p:grpSp>
      <p:grpSp>
        <p:nvGrpSpPr>
          <p:cNvPr id="6" name="Group 6"/>
          <p:cNvGrpSpPr/>
          <p:nvPr/>
        </p:nvGrpSpPr>
        <p:grpSpPr>
          <a:xfrm>
            <a:off x="6475218" y="4394278"/>
            <a:ext cx="822008" cy="344214"/>
            <a:chOff x="0" y="0"/>
            <a:chExt cx="201860" cy="84528"/>
          </a:xfrm>
        </p:grpSpPr>
        <p:sp>
          <p:nvSpPr>
            <p:cNvPr id="7" name="Freeform 7"/>
            <p:cNvSpPr/>
            <p:nvPr/>
          </p:nvSpPr>
          <p:spPr>
            <a:xfrm>
              <a:off x="0" y="0"/>
              <a:ext cx="201860" cy="84528"/>
            </a:xfrm>
            <a:custGeom>
              <a:avLst/>
              <a:gdLst/>
              <a:ahLst/>
              <a:cxnLst/>
              <a:rect l="l" t="t" r="r" b="b"/>
              <a:pathLst>
                <a:path w="201860" h="84528">
                  <a:moveTo>
                    <a:pt x="42264" y="0"/>
                  </a:moveTo>
                  <a:lnTo>
                    <a:pt x="159596" y="0"/>
                  </a:lnTo>
                  <a:cubicBezTo>
                    <a:pt x="182937" y="0"/>
                    <a:pt x="201860" y="18922"/>
                    <a:pt x="201860" y="42264"/>
                  </a:cubicBezTo>
                  <a:lnTo>
                    <a:pt x="201860" y="42264"/>
                  </a:lnTo>
                  <a:cubicBezTo>
                    <a:pt x="201860" y="65606"/>
                    <a:pt x="182937" y="84528"/>
                    <a:pt x="159596" y="84528"/>
                  </a:cubicBezTo>
                  <a:lnTo>
                    <a:pt x="42264" y="84528"/>
                  </a:lnTo>
                  <a:cubicBezTo>
                    <a:pt x="18922" y="84528"/>
                    <a:pt x="0" y="65606"/>
                    <a:pt x="0" y="42264"/>
                  </a:cubicBezTo>
                  <a:lnTo>
                    <a:pt x="0" y="42264"/>
                  </a:lnTo>
                  <a:cubicBezTo>
                    <a:pt x="0" y="18922"/>
                    <a:pt x="18922" y="0"/>
                    <a:pt x="42264" y="0"/>
                  </a:cubicBezTo>
                  <a:close/>
                </a:path>
              </a:pathLst>
            </a:custGeom>
            <a:solidFill>
              <a:srgbClr val="FF914D"/>
            </a:solidFill>
          </p:spPr>
          <p:txBody>
            <a:bodyPr/>
            <a:lstStyle/>
            <a:p>
              <a:endParaRPr lang="en-US"/>
            </a:p>
          </p:txBody>
        </p:sp>
        <p:sp>
          <p:nvSpPr>
            <p:cNvPr id="8" name="TextBox 8"/>
            <p:cNvSpPr txBox="1"/>
            <p:nvPr/>
          </p:nvSpPr>
          <p:spPr>
            <a:xfrm>
              <a:off x="0" y="-38100"/>
              <a:ext cx="201860" cy="122628"/>
            </a:xfrm>
            <a:prstGeom prst="rect">
              <a:avLst/>
            </a:prstGeom>
          </p:spPr>
          <p:txBody>
            <a:bodyPr lIns="50800" tIns="50800" rIns="50800" bIns="50800" rtlCol="0" anchor="ctr"/>
            <a:lstStyle/>
            <a:p>
              <a:pPr algn="ctr">
                <a:lnSpc>
                  <a:spcPts val="2999"/>
                </a:lnSpc>
              </a:pPr>
              <a:endParaRPr/>
            </a:p>
          </p:txBody>
        </p:sp>
      </p:grpSp>
      <p:grpSp>
        <p:nvGrpSpPr>
          <p:cNvPr id="9" name="Group 9"/>
          <p:cNvGrpSpPr/>
          <p:nvPr/>
        </p:nvGrpSpPr>
        <p:grpSpPr>
          <a:xfrm>
            <a:off x="11969525" y="4394278"/>
            <a:ext cx="822008" cy="344214"/>
            <a:chOff x="0" y="0"/>
            <a:chExt cx="201860" cy="84528"/>
          </a:xfrm>
        </p:grpSpPr>
        <p:sp>
          <p:nvSpPr>
            <p:cNvPr id="10" name="Freeform 10"/>
            <p:cNvSpPr/>
            <p:nvPr/>
          </p:nvSpPr>
          <p:spPr>
            <a:xfrm>
              <a:off x="0" y="0"/>
              <a:ext cx="201860" cy="84528"/>
            </a:xfrm>
            <a:custGeom>
              <a:avLst/>
              <a:gdLst/>
              <a:ahLst/>
              <a:cxnLst/>
              <a:rect l="l" t="t" r="r" b="b"/>
              <a:pathLst>
                <a:path w="201860" h="84528">
                  <a:moveTo>
                    <a:pt x="42264" y="0"/>
                  </a:moveTo>
                  <a:lnTo>
                    <a:pt x="159596" y="0"/>
                  </a:lnTo>
                  <a:cubicBezTo>
                    <a:pt x="182937" y="0"/>
                    <a:pt x="201860" y="18922"/>
                    <a:pt x="201860" y="42264"/>
                  </a:cubicBezTo>
                  <a:lnTo>
                    <a:pt x="201860" y="42264"/>
                  </a:lnTo>
                  <a:cubicBezTo>
                    <a:pt x="201860" y="65606"/>
                    <a:pt x="182937" y="84528"/>
                    <a:pt x="159596" y="84528"/>
                  </a:cubicBezTo>
                  <a:lnTo>
                    <a:pt x="42264" y="84528"/>
                  </a:lnTo>
                  <a:cubicBezTo>
                    <a:pt x="18922" y="84528"/>
                    <a:pt x="0" y="65606"/>
                    <a:pt x="0" y="42264"/>
                  </a:cubicBezTo>
                  <a:lnTo>
                    <a:pt x="0" y="42264"/>
                  </a:lnTo>
                  <a:cubicBezTo>
                    <a:pt x="0" y="18922"/>
                    <a:pt x="18922" y="0"/>
                    <a:pt x="42264" y="0"/>
                  </a:cubicBezTo>
                  <a:close/>
                </a:path>
              </a:pathLst>
            </a:custGeom>
            <a:solidFill>
              <a:srgbClr val="FF914D"/>
            </a:solidFill>
          </p:spPr>
          <p:txBody>
            <a:bodyPr/>
            <a:lstStyle/>
            <a:p>
              <a:endParaRPr lang="en-US"/>
            </a:p>
          </p:txBody>
        </p:sp>
        <p:sp>
          <p:nvSpPr>
            <p:cNvPr id="11" name="TextBox 11"/>
            <p:cNvSpPr txBox="1"/>
            <p:nvPr/>
          </p:nvSpPr>
          <p:spPr>
            <a:xfrm>
              <a:off x="0" y="-38100"/>
              <a:ext cx="201860" cy="122628"/>
            </a:xfrm>
            <a:prstGeom prst="rect">
              <a:avLst/>
            </a:prstGeom>
          </p:spPr>
          <p:txBody>
            <a:bodyPr lIns="50800" tIns="50800" rIns="50800" bIns="50800" rtlCol="0" anchor="ctr"/>
            <a:lstStyle/>
            <a:p>
              <a:pPr algn="ctr">
                <a:lnSpc>
                  <a:spcPts val="2999"/>
                </a:lnSpc>
              </a:pPr>
              <a:endParaRPr/>
            </a:p>
          </p:txBody>
        </p:sp>
      </p:grpSp>
      <p:sp>
        <p:nvSpPr>
          <p:cNvPr id="12" name="TextBox 12"/>
          <p:cNvSpPr txBox="1"/>
          <p:nvPr/>
        </p:nvSpPr>
        <p:spPr>
          <a:xfrm>
            <a:off x="1028700" y="3011487"/>
            <a:ext cx="10045251" cy="1152525"/>
          </a:xfrm>
          <a:prstGeom prst="rect">
            <a:avLst/>
          </a:prstGeom>
        </p:spPr>
        <p:txBody>
          <a:bodyPr lIns="0" tIns="0" rIns="0" bIns="0" rtlCol="0" anchor="t">
            <a:spAutoFit/>
          </a:bodyPr>
          <a:lstStyle/>
          <a:p>
            <a:pPr marL="0" lvl="0" indent="0" algn="l">
              <a:lnSpc>
                <a:spcPts val="9000"/>
              </a:lnSpc>
              <a:spcBef>
                <a:spcPct val="0"/>
              </a:spcBef>
            </a:pPr>
            <a:r>
              <a:rPr lang="en-US" sz="7500">
                <a:solidFill>
                  <a:srgbClr val="004AAD"/>
                </a:solidFill>
                <a:latin typeface="Montserrat Bold"/>
              </a:rPr>
              <a:t>Giai đoạn 1</a:t>
            </a:r>
          </a:p>
        </p:txBody>
      </p:sp>
      <p:sp>
        <p:nvSpPr>
          <p:cNvPr id="13" name="TextBox 13"/>
          <p:cNvSpPr txBox="1"/>
          <p:nvPr/>
        </p:nvSpPr>
        <p:spPr>
          <a:xfrm>
            <a:off x="6475218" y="6077069"/>
            <a:ext cx="4279345" cy="1188919"/>
          </a:xfrm>
          <a:prstGeom prst="rect">
            <a:avLst/>
          </a:prstGeom>
        </p:spPr>
        <p:txBody>
          <a:bodyPr lIns="0" tIns="0" rIns="0" bIns="0" rtlCol="0" anchor="t">
            <a:spAutoFit/>
          </a:bodyPr>
          <a:lstStyle/>
          <a:p>
            <a:pPr marL="0" lvl="0" indent="0" algn="l">
              <a:lnSpc>
                <a:spcPts val="4814"/>
              </a:lnSpc>
            </a:pPr>
            <a:r>
              <a:rPr lang="en-US" sz="3188" dirty="0" err="1">
                <a:solidFill>
                  <a:srgbClr val="000000"/>
                </a:solidFill>
                <a:latin typeface="Montserrat"/>
              </a:rPr>
              <a:t>của</a:t>
            </a:r>
            <a:r>
              <a:rPr lang="en-US" sz="3188" dirty="0">
                <a:solidFill>
                  <a:srgbClr val="000000"/>
                </a:solidFill>
                <a:latin typeface="Montserrat"/>
              </a:rPr>
              <a:t> </a:t>
            </a:r>
            <a:r>
              <a:rPr lang="en-US" sz="3188" dirty="0" err="1">
                <a:solidFill>
                  <a:srgbClr val="000000"/>
                </a:solidFill>
                <a:latin typeface="Montserrat"/>
              </a:rPr>
              <a:t>những</a:t>
            </a:r>
            <a:r>
              <a:rPr lang="en-US" sz="3188" dirty="0">
                <a:solidFill>
                  <a:srgbClr val="000000"/>
                </a:solidFill>
                <a:latin typeface="Montserrat"/>
              </a:rPr>
              <a:t> </a:t>
            </a:r>
            <a:r>
              <a:rPr lang="en-US" sz="3188" dirty="0" err="1">
                <a:solidFill>
                  <a:srgbClr val="000000"/>
                </a:solidFill>
                <a:latin typeface="Montserrat"/>
              </a:rPr>
              <a:t>cổ</a:t>
            </a:r>
            <a:r>
              <a:rPr lang="en-US" sz="3188" dirty="0">
                <a:solidFill>
                  <a:srgbClr val="000000"/>
                </a:solidFill>
                <a:latin typeface="Montserrat"/>
              </a:rPr>
              <a:t> </a:t>
            </a:r>
            <a:r>
              <a:rPr lang="en-US" sz="3188" dirty="0" err="1">
                <a:solidFill>
                  <a:srgbClr val="000000"/>
                </a:solidFill>
                <a:latin typeface="Montserrat"/>
              </a:rPr>
              <a:t>phiếu</a:t>
            </a:r>
            <a:r>
              <a:rPr lang="en-US" sz="3188" dirty="0">
                <a:solidFill>
                  <a:srgbClr val="000000"/>
                </a:solidFill>
                <a:latin typeface="Montserrat"/>
              </a:rPr>
              <a:t> </a:t>
            </a:r>
            <a:r>
              <a:rPr lang="en-US" sz="3188" dirty="0" err="1">
                <a:solidFill>
                  <a:srgbClr val="000000"/>
                </a:solidFill>
                <a:latin typeface="Montserrat"/>
              </a:rPr>
              <a:t>có</a:t>
            </a:r>
            <a:r>
              <a:rPr lang="en-US" sz="3188" dirty="0">
                <a:solidFill>
                  <a:srgbClr val="000000"/>
                </a:solidFill>
                <a:latin typeface="Montserrat"/>
              </a:rPr>
              <a:t> </a:t>
            </a:r>
            <a:r>
              <a:rPr lang="en-US" sz="3188" dirty="0" err="1">
                <a:solidFill>
                  <a:srgbClr val="000000"/>
                </a:solidFill>
                <a:latin typeface="Montserrat"/>
              </a:rPr>
              <a:t>tín</a:t>
            </a:r>
            <a:r>
              <a:rPr lang="en-US" sz="3188" dirty="0">
                <a:solidFill>
                  <a:srgbClr val="000000"/>
                </a:solidFill>
                <a:latin typeface="Montserrat"/>
              </a:rPr>
              <a:t> </a:t>
            </a:r>
            <a:r>
              <a:rPr lang="en-US" sz="3188">
                <a:solidFill>
                  <a:srgbClr val="000000"/>
                </a:solidFill>
                <a:latin typeface="Montserrat"/>
              </a:rPr>
              <a:t>hiệu </a:t>
            </a:r>
            <a:r>
              <a:rPr lang="en-US" sz="3188" dirty="0" err="1">
                <a:solidFill>
                  <a:srgbClr val="000000"/>
                </a:solidFill>
                <a:latin typeface="Montserrat"/>
              </a:rPr>
              <a:t>giao</a:t>
            </a:r>
            <a:r>
              <a:rPr lang="en-US" sz="3188" dirty="0">
                <a:solidFill>
                  <a:srgbClr val="000000"/>
                </a:solidFill>
                <a:latin typeface="Montserrat"/>
              </a:rPr>
              <a:t> </a:t>
            </a:r>
            <a:r>
              <a:rPr lang="en-US" sz="3188" dirty="0" err="1">
                <a:solidFill>
                  <a:srgbClr val="000000"/>
                </a:solidFill>
                <a:latin typeface="Montserrat"/>
              </a:rPr>
              <a:t>dịch</a:t>
            </a:r>
            <a:r>
              <a:rPr lang="en-US" sz="3188" dirty="0">
                <a:solidFill>
                  <a:srgbClr val="000000"/>
                </a:solidFill>
                <a:latin typeface="Montserrat"/>
              </a:rPr>
              <a:t> </a:t>
            </a:r>
          </a:p>
        </p:txBody>
      </p:sp>
      <p:sp>
        <p:nvSpPr>
          <p:cNvPr id="14" name="TextBox 14"/>
          <p:cNvSpPr txBox="1"/>
          <p:nvPr/>
        </p:nvSpPr>
        <p:spPr>
          <a:xfrm>
            <a:off x="1028700" y="5511505"/>
            <a:ext cx="5386801" cy="1066800"/>
          </a:xfrm>
          <a:prstGeom prst="rect">
            <a:avLst/>
          </a:prstGeom>
        </p:spPr>
        <p:txBody>
          <a:bodyPr lIns="0" tIns="0" rIns="0" bIns="0" rtlCol="0" anchor="t">
            <a:spAutoFit/>
          </a:bodyPr>
          <a:lstStyle/>
          <a:p>
            <a:pPr marL="0" lvl="0" indent="0" algn="l">
              <a:lnSpc>
                <a:spcPts val="4220"/>
              </a:lnSpc>
              <a:spcBef>
                <a:spcPct val="0"/>
              </a:spcBef>
            </a:pPr>
            <a:r>
              <a:rPr lang="en-US" sz="3517">
                <a:solidFill>
                  <a:srgbClr val="FF914D"/>
                </a:solidFill>
                <a:latin typeface="Montserrat Bold"/>
              </a:rPr>
              <a:t>Lọc cổ phiếu từ rổ VN100</a:t>
            </a:r>
          </a:p>
        </p:txBody>
      </p:sp>
      <p:sp>
        <p:nvSpPr>
          <p:cNvPr id="15" name="TextBox 15"/>
          <p:cNvSpPr txBox="1"/>
          <p:nvPr/>
        </p:nvSpPr>
        <p:spPr>
          <a:xfrm>
            <a:off x="6475218" y="5511505"/>
            <a:ext cx="5640422" cy="533400"/>
          </a:xfrm>
          <a:prstGeom prst="rect">
            <a:avLst/>
          </a:prstGeom>
        </p:spPr>
        <p:txBody>
          <a:bodyPr lIns="0" tIns="0" rIns="0" bIns="0" rtlCol="0" anchor="t">
            <a:spAutoFit/>
          </a:bodyPr>
          <a:lstStyle/>
          <a:p>
            <a:pPr marL="0" lvl="0" indent="0" algn="l">
              <a:lnSpc>
                <a:spcPts val="4220"/>
              </a:lnSpc>
              <a:spcBef>
                <a:spcPct val="0"/>
              </a:spcBef>
            </a:pPr>
            <a:r>
              <a:rPr lang="en-US" sz="3517">
                <a:solidFill>
                  <a:srgbClr val="FF914D"/>
                </a:solidFill>
                <a:latin typeface="Montserrat Bold"/>
              </a:rPr>
              <a:t>Lấy dữ liệu quá khứ</a:t>
            </a:r>
          </a:p>
        </p:txBody>
      </p:sp>
      <p:sp>
        <p:nvSpPr>
          <p:cNvPr id="16" name="TextBox 16"/>
          <p:cNvSpPr txBox="1"/>
          <p:nvPr/>
        </p:nvSpPr>
        <p:spPr>
          <a:xfrm>
            <a:off x="11969525" y="5511505"/>
            <a:ext cx="5209430" cy="1066800"/>
          </a:xfrm>
          <a:prstGeom prst="rect">
            <a:avLst/>
          </a:prstGeom>
        </p:spPr>
        <p:txBody>
          <a:bodyPr lIns="0" tIns="0" rIns="0" bIns="0" rtlCol="0" anchor="t">
            <a:spAutoFit/>
          </a:bodyPr>
          <a:lstStyle/>
          <a:p>
            <a:pPr marL="0" lvl="0" indent="0" algn="l">
              <a:lnSpc>
                <a:spcPts val="4220"/>
              </a:lnSpc>
              <a:spcBef>
                <a:spcPct val="0"/>
              </a:spcBef>
            </a:pPr>
            <a:r>
              <a:rPr lang="en-US" sz="3517">
                <a:solidFill>
                  <a:srgbClr val="FF914D"/>
                </a:solidFill>
                <a:latin typeface="Montserrat Bold"/>
              </a:rPr>
              <a:t>Vẽ các đường SMA và phân tích chỉ số RSI</a:t>
            </a:r>
          </a:p>
        </p:txBody>
      </p:sp>
      <p:sp>
        <p:nvSpPr>
          <p:cNvPr id="17" name="TextBox 17"/>
          <p:cNvSpPr txBox="1"/>
          <p:nvPr/>
        </p:nvSpPr>
        <p:spPr>
          <a:xfrm>
            <a:off x="16989425" y="9191625"/>
            <a:ext cx="254331" cy="580368"/>
          </a:xfrm>
          <a:prstGeom prst="rect">
            <a:avLst/>
          </a:prstGeom>
        </p:spPr>
        <p:txBody>
          <a:bodyPr lIns="0" tIns="0" rIns="0" bIns="0" rtlCol="0" anchor="t">
            <a:spAutoFit/>
          </a:bodyPr>
          <a:lstStyle/>
          <a:p>
            <a:pPr marL="0" lvl="0" indent="0" algn="ctr">
              <a:lnSpc>
                <a:spcPts val="4759"/>
              </a:lnSpc>
              <a:spcBef>
                <a:spcPct val="0"/>
              </a:spcBef>
            </a:pPr>
            <a:r>
              <a:rPr lang="en-US" sz="3399">
                <a:solidFill>
                  <a:srgbClr val="000000"/>
                </a:solidFill>
                <a:latin typeface="Montserrat"/>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306023" y="4051937"/>
            <a:ext cx="16427629" cy="0"/>
          </a:xfrm>
          <a:prstGeom prst="line">
            <a:avLst/>
          </a:prstGeom>
          <a:ln w="47625" cap="flat">
            <a:solidFill>
              <a:srgbClr val="D9D9D9"/>
            </a:solidFill>
            <a:prstDash val="solid"/>
            <a:headEnd type="none" w="sm" len="sm"/>
            <a:tailEnd type="none" w="sm" len="sm"/>
          </a:ln>
        </p:spPr>
        <p:txBody>
          <a:bodyPr/>
          <a:lstStyle/>
          <a:p>
            <a:endParaRPr lang="en-US"/>
          </a:p>
        </p:txBody>
      </p:sp>
      <p:grpSp>
        <p:nvGrpSpPr>
          <p:cNvPr id="3" name="Group 3"/>
          <p:cNvGrpSpPr/>
          <p:nvPr/>
        </p:nvGrpSpPr>
        <p:grpSpPr>
          <a:xfrm>
            <a:off x="1028700" y="3879830"/>
            <a:ext cx="822008" cy="344214"/>
            <a:chOff x="0" y="0"/>
            <a:chExt cx="201860" cy="84528"/>
          </a:xfrm>
        </p:grpSpPr>
        <p:sp>
          <p:nvSpPr>
            <p:cNvPr id="4" name="Freeform 4"/>
            <p:cNvSpPr/>
            <p:nvPr/>
          </p:nvSpPr>
          <p:spPr>
            <a:xfrm>
              <a:off x="0" y="0"/>
              <a:ext cx="201860" cy="84528"/>
            </a:xfrm>
            <a:custGeom>
              <a:avLst/>
              <a:gdLst/>
              <a:ahLst/>
              <a:cxnLst/>
              <a:rect l="l" t="t" r="r" b="b"/>
              <a:pathLst>
                <a:path w="201860" h="84528">
                  <a:moveTo>
                    <a:pt x="42264" y="0"/>
                  </a:moveTo>
                  <a:lnTo>
                    <a:pt x="159596" y="0"/>
                  </a:lnTo>
                  <a:cubicBezTo>
                    <a:pt x="182937" y="0"/>
                    <a:pt x="201860" y="18922"/>
                    <a:pt x="201860" y="42264"/>
                  </a:cubicBezTo>
                  <a:lnTo>
                    <a:pt x="201860" y="42264"/>
                  </a:lnTo>
                  <a:cubicBezTo>
                    <a:pt x="201860" y="65606"/>
                    <a:pt x="182937" y="84528"/>
                    <a:pt x="159596" y="84528"/>
                  </a:cubicBezTo>
                  <a:lnTo>
                    <a:pt x="42264" y="84528"/>
                  </a:lnTo>
                  <a:cubicBezTo>
                    <a:pt x="18922" y="84528"/>
                    <a:pt x="0" y="65606"/>
                    <a:pt x="0" y="42264"/>
                  </a:cubicBezTo>
                  <a:lnTo>
                    <a:pt x="0" y="42264"/>
                  </a:lnTo>
                  <a:cubicBezTo>
                    <a:pt x="0" y="18922"/>
                    <a:pt x="18922" y="0"/>
                    <a:pt x="42264" y="0"/>
                  </a:cubicBezTo>
                  <a:close/>
                </a:path>
              </a:pathLst>
            </a:custGeom>
            <a:solidFill>
              <a:srgbClr val="FF914D"/>
            </a:solidFill>
          </p:spPr>
          <p:txBody>
            <a:bodyPr/>
            <a:lstStyle/>
            <a:p>
              <a:endParaRPr lang="en-US"/>
            </a:p>
          </p:txBody>
        </p:sp>
        <p:sp>
          <p:nvSpPr>
            <p:cNvPr id="5" name="TextBox 5"/>
            <p:cNvSpPr txBox="1"/>
            <p:nvPr/>
          </p:nvSpPr>
          <p:spPr>
            <a:xfrm>
              <a:off x="0" y="-38100"/>
              <a:ext cx="201860" cy="122628"/>
            </a:xfrm>
            <a:prstGeom prst="rect">
              <a:avLst/>
            </a:prstGeom>
          </p:spPr>
          <p:txBody>
            <a:bodyPr lIns="50800" tIns="50800" rIns="50800" bIns="50800" rtlCol="0" anchor="ctr"/>
            <a:lstStyle/>
            <a:p>
              <a:pPr algn="ctr">
                <a:lnSpc>
                  <a:spcPts val="2999"/>
                </a:lnSpc>
              </a:pPr>
              <a:endParaRPr/>
            </a:p>
          </p:txBody>
        </p:sp>
      </p:grpSp>
      <p:sp>
        <p:nvSpPr>
          <p:cNvPr id="6" name="TextBox 6"/>
          <p:cNvSpPr txBox="1"/>
          <p:nvPr/>
        </p:nvSpPr>
        <p:spPr>
          <a:xfrm>
            <a:off x="1028700" y="2497039"/>
            <a:ext cx="10045251" cy="1152525"/>
          </a:xfrm>
          <a:prstGeom prst="rect">
            <a:avLst/>
          </a:prstGeom>
        </p:spPr>
        <p:txBody>
          <a:bodyPr lIns="0" tIns="0" rIns="0" bIns="0" rtlCol="0" anchor="t">
            <a:spAutoFit/>
          </a:bodyPr>
          <a:lstStyle/>
          <a:p>
            <a:pPr marL="0" lvl="0" indent="0" algn="l">
              <a:lnSpc>
                <a:spcPts val="9000"/>
              </a:lnSpc>
              <a:spcBef>
                <a:spcPct val="0"/>
              </a:spcBef>
            </a:pPr>
            <a:r>
              <a:rPr lang="en-US" sz="7500">
                <a:solidFill>
                  <a:srgbClr val="004AAD"/>
                </a:solidFill>
                <a:latin typeface="Montserrat Bold"/>
              </a:rPr>
              <a:t>Giai đoạn 1</a:t>
            </a:r>
          </a:p>
        </p:txBody>
      </p:sp>
      <p:sp>
        <p:nvSpPr>
          <p:cNvPr id="7" name="TextBox 7"/>
          <p:cNvSpPr txBox="1"/>
          <p:nvPr/>
        </p:nvSpPr>
        <p:spPr>
          <a:xfrm>
            <a:off x="1028700" y="4739022"/>
            <a:ext cx="5209430" cy="1066800"/>
          </a:xfrm>
          <a:prstGeom prst="rect">
            <a:avLst/>
          </a:prstGeom>
        </p:spPr>
        <p:txBody>
          <a:bodyPr lIns="0" tIns="0" rIns="0" bIns="0" rtlCol="0" anchor="t">
            <a:spAutoFit/>
          </a:bodyPr>
          <a:lstStyle/>
          <a:p>
            <a:pPr marL="0" lvl="0" indent="0" algn="l">
              <a:lnSpc>
                <a:spcPts val="4220"/>
              </a:lnSpc>
              <a:spcBef>
                <a:spcPct val="0"/>
              </a:spcBef>
            </a:pPr>
            <a:r>
              <a:rPr lang="en-US" sz="3517">
                <a:solidFill>
                  <a:srgbClr val="FF914D"/>
                </a:solidFill>
                <a:latin typeface="Montserrat Bold"/>
              </a:rPr>
              <a:t>Vẽ các đường SMA và phân tích chỉ số RSI</a:t>
            </a:r>
          </a:p>
        </p:txBody>
      </p:sp>
      <p:sp>
        <p:nvSpPr>
          <p:cNvPr id="8" name="TextBox 8"/>
          <p:cNvSpPr txBox="1"/>
          <p:nvPr/>
        </p:nvSpPr>
        <p:spPr>
          <a:xfrm>
            <a:off x="16979817" y="9191625"/>
            <a:ext cx="273546" cy="580390"/>
          </a:xfrm>
          <a:prstGeom prst="rect">
            <a:avLst/>
          </a:prstGeom>
        </p:spPr>
        <p:txBody>
          <a:bodyPr lIns="0" tIns="0" rIns="0" bIns="0" rtlCol="0" anchor="t">
            <a:spAutoFit/>
          </a:bodyPr>
          <a:lstStyle/>
          <a:p>
            <a:pPr marL="0" lvl="0" indent="0" algn="ctr">
              <a:lnSpc>
                <a:spcPts val="4759"/>
              </a:lnSpc>
              <a:spcBef>
                <a:spcPct val="0"/>
              </a:spcBef>
            </a:pPr>
            <a:r>
              <a:rPr lang="en-US" sz="3399">
                <a:solidFill>
                  <a:srgbClr val="000000"/>
                </a:solidFill>
                <a:latin typeface="Montserrat"/>
              </a:rPr>
              <a:t>8</a:t>
            </a:r>
          </a:p>
        </p:txBody>
      </p:sp>
      <p:sp>
        <p:nvSpPr>
          <p:cNvPr id="9" name="TextBox 9"/>
          <p:cNvSpPr txBox="1"/>
          <p:nvPr/>
        </p:nvSpPr>
        <p:spPr>
          <a:xfrm>
            <a:off x="7331839" y="4662822"/>
            <a:ext cx="9927461" cy="3936690"/>
          </a:xfrm>
          <a:prstGeom prst="rect">
            <a:avLst/>
          </a:prstGeom>
        </p:spPr>
        <p:txBody>
          <a:bodyPr lIns="0" tIns="0" rIns="0" bIns="0" rtlCol="0" anchor="t">
            <a:spAutoFit/>
          </a:bodyPr>
          <a:lstStyle/>
          <a:p>
            <a:pPr>
              <a:lnSpc>
                <a:spcPts val="3908"/>
              </a:lnSpc>
            </a:pPr>
            <a:r>
              <a:rPr lang="en-US" sz="2588">
                <a:solidFill>
                  <a:srgbClr val="000000"/>
                </a:solidFill>
                <a:latin typeface="Montserrat"/>
              </a:rPr>
              <a:t> Đầu tư vào cổ phiếu khi:</a:t>
            </a:r>
          </a:p>
          <a:p>
            <a:pPr marL="558860" lvl="1" indent="-279430">
              <a:lnSpc>
                <a:spcPts val="3908"/>
              </a:lnSpc>
              <a:buFont typeface="Arial"/>
              <a:buChar char="•"/>
            </a:pPr>
            <a:r>
              <a:rPr lang="en-US" sz="2588">
                <a:solidFill>
                  <a:srgbClr val="000000"/>
                </a:solidFill>
                <a:latin typeface="Montserrat"/>
              </a:rPr>
              <a:t>Chỉ số RSI hàng ngày(14) &gt; 70</a:t>
            </a:r>
          </a:p>
          <a:p>
            <a:pPr marL="558860" lvl="1" indent="-279430">
              <a:lnSpc>
                <a:spcPts val="3908"/>
              </a:lnSpc>
              <a:buFont typeface="Arial"/>
              <a:buChar char="•"/>
            </a:pPr>
            <a:r>
              <a:rPr lang="en-US" sz="2588">
                <a:solidFill>
                  <a:srgbClr val="000000"/>
                </a:solidFill>
                <a:latin typeface="Montserrat"/>
              </a:rPr>
              <a:t>Giá đóng sàn (Close) &gt; MA(10) &gt; MA(50) &gt; MA(100)</a:t>
            </a:r>
          </a:p>
          <a:p>
            <a:pPr marL="558860" lvl="1" indent="-279430">
              <a:lnSpc>
                <a:spcPts val="3908"/>
              </a:lnSpc>
              <a:buFont typeface="Arial"/>
              <a:buChar char="•"/>
            </a:pPr>
            <a:r>
              <a:rPr lang="en-US" sz="2588">
                <a:solidFill>
                  <a:srgbClr val="000000"/>
                </a:solidFill>
                <a:latin typeface="Montserrat"/>
              </a:rPr>
              <a:t>Tỷ trọng (Volume) &gt; MA(20)</a:t>
            </a:r>
          </a:p>
          <a:p>
            <a:pPr>
              <a:lnSpc>
                <a:spcPts val="3908"/>
              </a:lnSpc>
            </a:pPr>
            <a:r>
              <a:rPr lang="en-US" sz="2588">
                <a:solidFill>
                  <a:srgbClr val="000000"/>
                </a:solidFill>
                <a:latin typeface="Montserrat"/>
              </a:rPr>
              <a:t> Bán một cổ phiếu khi:</a:t>
            </a:r>
          </a:p>
          <a:p>
            <a:pPr marL="558860" lvl="1" indent="-279430">
              <a:lnSpc>
                <a:spcPts val="3908"/>
              </a:lnSpc>
              <a:buFont typeface="Arial"/>
              <a:buChar char="•"/>
            </a:pPr>
            <a:r>
              <a:rPr lang="en-US" sz="2588">
                <a:solidFill>
                  <a:srgbClr val="000000"/>
                </a:solidFill>
                <a:latin typeface="Montserrat"/>
              </a:rPr>
              <a:t>Giá đóng sàn hàng ngày lớn hơn 2% và bé hơn MA(10)</a:t>
            </a:r>
          </a:p>
          <a:p>
            <a:pPr marL="558860" lvl="1" indent="-279430">
              <a:lnSpc>
                <a:spcPts val="3908"/>
              </a:lnSpc>
              <a:buFont typeface="Arial"/>
              <a:buChar char="•"/>
            </a:pPr>
            <a:r>
              <a:rPr lang="en-US" sz="2588">
                <a:solidFill>
                  <a:srgbClr val="000000"/>
                </a:solidFill>
                <a:latin typeface="Montserrat"/>
              </a:rPr>
              <a:t>Đạt mức dừng lỗ cố định 5%</a:t>
            </a:r>
          </a:p>
          <a:p>
            <a:pPr marL="0" lvl="0" indent="0" algn="l">
              <a:lnSpc>
                <a:spcPts val="3908"/>
              </a:lnSpc>
            </a:pPr>
            <a:endParaRPr lang="en-US" sz="2588">
              <a:solidFill>
                <a:srgbClr val="000000"/>
              </a:solidFill>
              <a:latin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289811" y="2564042"/>
            <a:ext cx="13708378" cy="6694258"/>
          </a:xfrm>
          <a:custGeom>
            <a:avLst/>
            <a:gdLst/>
            <a:ahLst/>
            <a:cxnLst/>
            <a:rect l="l" t="t" r="r" b="b"/>
            <a:pathLst>
              <a:path w="13708378" h="6694258">
                <a:moveTo>
                  <a:pt x="0" y="0"/>
                </a:moveTo>
                <a:lnTo>
                  <a:pt x="13708378" y="0"/>
                </a:lnTo>
                <a:lnTo>
                  <a:pt x="13708378" y="6694258"/>
                </a:lnTo>
                <a:lnTo>
                  <a:pt x="0" y="6694258"/>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1649815" y="2564042"/>
            <a:ext cx="5339610" cy="3086100"/>
            <a:chOff x="0" y="0"/>
            <a:chExt cx="1406317" cy="812800"/>
          </a:xfrm>
        </p:grpSpPr>
        <p:sp>
          <p:nvSpPr>
            <p:cNvPr id="4" name="Freeform 4"/>
            <p:cNvSpPr/>
            <p:nvPr/>
          </p:nvSpPr>
          <p:spPr>
            <a:xfrm>
              <a:off x="0" y="0"/>
              <a:ext cx="1406317" cy="812800"/>
            </a:xfrm>
            <a:custGeom>
              <a:avLst/>
              <a:gdLst/>
              <a:ahLst/>
              <a:cxnLst/>
              <a:rect l="l" t="t" r="r" b="b"/>
              <a:pathLst>
                <a:path w="1406317" h="812800">
                  <a:moveTo>
                    <a:pt x="703159" y="0"/>
                  </a:moveTo>
                  <a:cubicBezTo>
                    <a:pt x="314815" y="0"/>
                    <a:pt x="0" y="181951"/>
                    <a:pt x="0" y="406400"/>
                  </a:cubicBezTo>
                  <a:cubicBezTo>
                    <a:pt x="0" y="630849"/>
                    <a:pt x="314815" y="812800"/>
                    <a:pt x="703159" y="812800"/>
                  </a:cubicBezTo>
                  <a:cubicBezTo>
                    <a:pt x="1091502" y="812800"/>
                    <a:pt x="1406317" y="630849"/>
                    <a:pt x="1406317" y="406400"/>
                  </a:cubicBezTo>
                  <a:cubicBezTo>
                    <a:pt x="1406317" y="181951"/>
                    <a:pt x="1091502" y="0"/>
                    <a:pt x="703159" y="0"/>
                  </a:cubicBezTo>
                  <a:close/>
                </a:path>
              </a:pathLst>
            </a:custGeom>
            <a:solidFill>
              <a:srgbClr val="000000">
                <a:alpha val="0"/>
              </a:srgbClr>
            </a:solidFill>
            <a:ln w="133350" cap="sq">
              <a:solidFill>
                <a:srgbClr val="FF3131"/>
              </a:solidFill>
              <a:prstDash val="solid"/>
              <a:miter/>
            </a:ln>
          </p:spPr>
          <p:txBody>
            <a:bodyPr/>
            <a:lstStyle/>
            <a:p>
              <a:endParaRPr lang="en-US"/>
            </a:p>
          </p:txBody>
        </p:sp>
        <p:sp>
          <p:nvSpPr>
            <p:cNvPr id="5" name="TextBox 5"/>
            <p:cNvSpPr txBox="1"/>
            <p:nvPr/>
          </p:nvSpPr>
          <p:spPr>
            <a:xfrm>
              <a:off x="131842" y="38100"/>
              <a:ext cx="1142633" cy="6985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439704" y="1372326"/>
            <a:ext cx="11006628" cy="600075"/>
          </a:xfrm>
          <a:prstGeom prst="rect">
            <a:avLst/>
          </a:prstGeom>
        </p:spPr>
        <p:txBody>
          <a:bodyPr lIns="0" tIns="0" rIns="0" bIns="0" rtlCol="0" anchor="t">
            <a:spAutoFit/>
          </a:bodyPr>
          <a:lstStyle/>
          <a:p>
            <a:pPr marL="0" lvl="0" indent="0" algn="l">
              <a:lnSpc>
                <a:spcPts val="4700"/>
              </a:lnSpc>
              <a:spcBef>
                <a:spcPct val="0"/>
              </a:spcBef>
            </a:pPr>
            <a:r>
              <a:rPr lang="en-US" sz="3917">
                <a:solidFill>
                  <a:srgbClr val="FF914D"/>
                </a:solidFill>
                <a:latin typeface="Montserrat Bold"/>
              </a:rPr>
              <a:t>Ví dụ một cổ phiếu có tín hiệu mua vào </a:t>
            </a:r>
          </a:p>
        </p:txBody>
      </p:sp>
      <p:sp>
        <p:nvSpPr>
          <p:cNvPr id="7" name="TextBox 7"/>
          <p:cNvSpPr txBox="1"/>
          <p:nvPr/>
        </p:nvSpPr>
        <p:spPr>
          <a:xfrm>
            <a:off x="16986068" y="9191625"/>
            <a:ext cx="261045" cy="580390"/>
          </a:xfrm>
          <a:prstGeom prst="rect">
            <a:avLst/>
          </a:prstGeom>
        </p:spPr>
        <p:txBody>
          <a:bodyPr lIns="0" tIns="0" rIns="0" bIns="0" rtlCol="0" anchor="t">
            <a:spAutoFit/>
          </a:bodyPr>
          <a:lstStyle/>
          <a:p>
            <a:pPr marL="0" lvl="0" indent="0" algn="ctr">
              <a:lnSpc>
                <a:spcPts val="4759"/>
              </a:lnSpc>
              <a:spcBef>
                <a:spcPct val="0"/>
              </a:spcBef>
            </a:pPr>
            <a:r>
              <a:rPr lang="en-US" sz="3399">
                <a:solidFill>
                  <a:srgbClr val="000000"/>
                </a:solidFill>
                <a:latin typeface="Montserrat"/>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2257</Words>
  <Application>Microsoft Macintosh PowerPoint</Application>
  <PresentationFormat>Custom</PresentationFormat>
  <Paragraphs>270</Paragraphs>
  <Slides>34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Open Sans Bold</vt:lpstr>
      <vt:lpstr>Calibri</vt:lpstr>
      <vt:lpstr>Arimo Bold</vt:lpstr>
      <vt:lpstr>Telegraf</vt:lpstr>
      <vt:lpstr>Open Sans</vt:lpstr>
      <vt:lpstr>Montserrat Bold</vt:lpstr>
      <vt:lpstr>Montserrat</vt:lpstr>
      <vt:lpstr>Telegraf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ATTACKER REPORT</dc:title>
  <cp:lastModifiedBy>2212345048-TẤT THÁI THANH  TRÚC</cp:lastModifiedBy>
  <cp:revision>2</cp:revision>
  <dcterms:created xsi:type="dcterms:W3CDTF">2006-08-16T00:00:00Z</dcterms:created>
  <dcterms:modified xsi:type="dcterms:W3CDTF">2024-04-16T15:15:44Z</dcterms:modified>
  <dc:identifier>DAGCdnHmR0g</dc:identifier>
</cp:coreProperties>
</file>

<file path=docProps/thumbnail.jpeg>
</file>